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67" r:id="rId3"/>
    <p:sldId id="269" r:id="rId4"/>
    <p:sldId id="270" r:id="rId5"/>
    <p:sldId id="273" r:id="rId6"/>
    <p:sldId id="275" r:id="rId7"/>
    <p:sldId id="274" r:id="rId8"/>
    <p:sldId id="276" r:id="rId9"/>
    <p:sldId id="277" r:id="rId10"/>
    <p:sldId id="271" r:id="rId11"/>
    <p:sldId id="272" r:id="rId12"/>
    <p:sldId id="265" r:id="rId13"/>
    <p:sldId id="257" r:id="rId14"/>
    <p:sldId id="258" r:id="rId15"/>
    <p:sldId id="259" r:id="rId16"/>
    <p:sldId id="260" r:id="rId17"/>
    <p:sldId id="263" r:id="rId18"/>
    <p:sldId id="266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1/8/2024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0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1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5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2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2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1/8/2024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20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1/8/2024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54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6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32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1/8/2024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0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326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5400" b="0" kern="1200" spc="1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 spc="7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 spc="7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 spc="7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 spc="7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 spc="7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3E0473-C315-42D8-A82A-A2FE49DC6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23A251-68F2-43E5-812B-4BBAE1A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Picture 1" descr="그림, 지도, 예술, 시각화이(가) 표시된 사진&#10;&#10;자동 생성된 설명">
            <a:extLst>
              <a:ext uri="{FF2B5EF4-FFF2-40B4-BE49-F238E27FC236}">
                <a16:creationId xmlns:a16="http://schemas.microsoft.com/office/drawing/2014/main" id="{329B97B0-D5B3-E799-7AED-270184CAEC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29670" r="-1" b="-1"/>
          <a:stretch/>
        </p:blipFill>
        <p:spPr>
          <a:xfrm>
            <a:off x="1525" y="10"/>
            <a:ext cx="12188951" cy="6857990"/>
          </a:xfrm>
          <a:prstGeom prst="rect">
            <a:avLst/>
          </a:prstGeom>
        </p:spPr>
      </p:pic>
      <p:grpSp>
        <p:nvGrpSpPr>
          <p:cNvPr id="13" name="decorative circle">
            <a:extLst>
              <a:ext uri="{FF2B5EF4-FFF2-40B4-BE49-F238E27FC236}">
                <a16:creationId xmlns:a16="http://schemas.microsoft.com/office/drawing/2014/main" id="{0350AF23-2606-421F-AB7B-23D9B48F3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4102" y="236341"/>
            <a:ext cx="11340713" cy="5464029"/>
            <a:chOff x="314102" y="236341"/>
            <a:chExt cx="11340713" cy="546402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6A544A-3C76-4502-A741-F4DB0E2CD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17B8593-D171-47B5-8D1A-E34E7B138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4102" y="3044381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FEF60D4-64F6-450F-B86D-383EEA1C8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88374" y="386135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97D4A7C-B520-46CB-9A94-711F53997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7B976F-E84B-4936-90D7-C8298A5E7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1535" y="2516671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91FFEC-59DF-4D22-A925-F51520769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8931E95-0847-47E4-8AEC-312312A03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02046" y="5394590"/>
              <a:ext cx="305780" cy="30578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C094915-EF93-49A0-9B90-C44FB9B5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08287" y="5160714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67A9F77-6568-4D1F-578B-18A94AFCE0E7}"/>
              </a:ext>
            </a:extLst>
          </p:cNvPr>
          <p:cNvSpPr txBox="1"/>
          <p:nvPr/>
        </p:nvSpPr>
        <p:spPr>
          <a:xfrm>
            <a:off x="1018674" y="2727157"/>
            <a:ext cx="9264315" cy="7828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2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선형 회귀를 통한 서열 위치 효과의 심층 분석</a:t>
            </a:r>
          </a:p>
        </p:txBody>
      </p:sp>
    </p:spTree>
    <p:extLst>
      <p:ext uri="{BB962C8B-B14F-4D97-AF65-F5344CB8AC3E}">
        <p14:creationId xmlns:p14="http://schemas.microsoft.com/office/powerpoint/2010/main" val="3407777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149" y="1897616"/>
            <a:ext cx="8586416" cy="306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1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149" y="1897616"/>
            <a:ext cx="8586416" cy="306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58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5684D354-3D75-4C48-7B97-9C2B9A5AF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3" y="1820435"/>
            <a:ext cx="3891015" cy="24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B99DF2-F108-1A9A-1DBD-D10E864AE65E}"/>
              </a:ext>
            </a:extLst>
          </p:cNvPr>
          <p:cNvSpPr txBox="1"/>
          <p:nvPr/>
        </p:nvSpPr>
        <p:spPr>
          <a:xfrm>
            <a:off x="4716780" y="1905000"/>
            <a:ext cx="7345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서열 위치 효과는 서열 안의 처음과 마지막 항목을 가장 잘 기억하고</a:t>
            </a:r>
            <a:r>
              <a:rPr lang="en-US" altLang="ko-KR" dirty="0"/>
              <a:t>, </a:t>
            </a:r>
            <a:r>
              <a:rPr lang="ko-KR" altLang="en-US" dirty="0"/>
              <a:t>중간의 항목들을 잘 기억하지 못하는 기질을 말한다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임의의 순서의 항목 목록을 회상하라고 </a:t>
            </a:r>
            <a:r>
              <a:rPr lang="ko-KR" altLang="en-US" dirty="0" err="1"/>
              <a:t>요청받을</a:t>
            </a:r>
            <a:r>
              <a:rPr lang="ko-KR" altLang="en-US" dirty="0"/>
              <a:t> 때</a:t>
            </a:r>
            <a:r>
              <a:rPr lang="en-US" altLang="ko-KR" dirty="0"/>
              <a:t>, </a:t>
            </a:r>
            <a:r>
              <a:rPr lang="ko-KR" altLang="en-US" dirty="0"/>
              <a:t>사람들은 목록의 마지막 것과 함께 회상을 시작하고 해당 항목들을 가장 잘 회상하는 경향이 있는데 이를 최신 효과</a:t>
            </a:r>
            <a:r>
              <a:rPr lang="en-US" altLang="ko-KR" dirty="0"/>
              <a:t>(recency effect)</a:t>
            </a:r>
            <a:r>
              <a:rPr lang="ko-KR" altLang="en-US" dirty="0"/>
              <a:t>라고 한다</a:t>
            </a:r>
            <a:r>
              <a:rPr lang="en-US" altLang="ko-KR" dirty="0"/>
              <a:t>. </a:t>
            </a:r>
            <a:r>
              <a:rPr lang="ko-KR" altLang="en-US" dirty="0"/>
              <a:t>더 이전의 목록 항목 중 최초의 일부 항목은 중간의 항목들보다 더 자주 회상하는 경향이 있는데 이를 초두 효과</a:t>
            </a:r>
            <a:r>
              <a:rPr lang="en-US" altLang="ko-KR" dirty="0"/>
              <a:t>(primacy effect)</a:t>
            </a:r>
            <a:r>
              <a:rPr lang="ko-KR" altLang="en-US" dirty="0"/>
              <a:t>라고 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9120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5977DB-1494-EBE5-B33E-8C8F860B9441}"/>
              </a:ext>
            </a:extLst>
          </p:cNvPr>
          <p:cNvSpPr txBox="1"/>
          <p:nvPr/>
        </p:nvSpPr>
        <p:spPr>
          <a:xfrm>
            <a:off x="585537" y="457199"/>
            <a:ext cx="4523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latin typeface="+mj-lt"/>
              </a:rPr>
              <a:t>Contents</a:t>
            </a:r>
            <a:endParaRPr lang="ko-KR" altLang="en-US" sz="40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7A26A2-170A-E3EC-7AC8-BED6D40CC986}"/>
              </a:ext>
            </a:extLst>
          </p:cNvPr>
          <p:cNvSpPr txBox="1"/>
          <p:nvPr/>
        </p:nvSpPr>
        <p:spPr>
          <a:xfrm>
            <a:off x="585537" y="1387642"/>
            <a:ext cx="81493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서열 위치 효과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미분과 함수의 최대 최소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선형 회귀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이차회귀분석과 비선형회귀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연구의 목적</a:t>
            </a:r>
            <a:r>
              <a:rPr lang="en-US" altLang="ko-KR" dirty="0"/>
              <a:t>,</a:t>
            </a:r>
            <a:r>
              <a:rPr lang="ko-KR" altLang="en-US" dirty="0"/>
              <a:t> 기존 연구와의 </a:t>
            </a:r>
            <a:r>
              <a:rPr lang="ko-KR" altLang="en-US" dirty="0" err="1"/>
              <a:t>차별점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763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7114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>
                <a:latin typeface="+mj-lt"/>
              </a:rPr>
              <a:t>미분과 함수의 최대 최소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083E96A-CA97-A0C5-AF00-14310B088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88" y="2033785"/>
            <a:ext cx="3648362" cy="37243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78C575C-CB4E-8E71-BA47-DF66BEDE9406}"/>
                  </a:ext>
                </a:extLst>
              </p:cNvPr>
              <p:cNvSpPr txBox="1"/>
              <p:nvPr/>
            </p:nvSpPr>
            <p:spPr>
              <a:xfrm>
                <a:off x="4886324" y="2033785"/>
                <a:ext cx="6162675" cy="2985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/>
                  <a:t>미분이란 어떤 함수 </a:t>
                </a:r>
                <a:r>
                  <a:rPr lang="en-US" altLang="ko-KR" dirty="0"/>
                  <a:t>f(x)</a:t>
                </a:r>
                <a:r>
                  <a:rPr lang="ko-KR" altLang="en-US" dirty="0"/>
                  <a:t>의 도함수를 구하는 것이고</a:t>
                </a:r>
                <a:r>
                  <a:rPr lang="en-US" altLang="ko-KR" dirty="0"/>
                  <a:t>, </a:t>
                </a:r>
                <a:r>
                  <a:rPr lang="ko-KR" altLang="en-US" dirty="0"/>
                  <a:t>도함수를 구하는 여러가지 방법을 미분법이라고 말한다</a:t>
                </a:r>
                <a:r>
                  <a:rPr lang="en-US" altLang="ko-KR" dirty="0"/>
                  <a:t>.</a:t>
                </a:r>
              </a:p>
              <a:p>
                <a:endParaRPr lang="en-US" altLang="ko-KR" dirty="0"/>
              </a:p>
              <a:p>
                <a:r>
                  <a:rPr lang="ko-KR" altLang="en-US" dirty="0"/>
                  <a:t>어떤 함수의 일정 구간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ko-KR" altLang="en-US" dirty="0"/>
                  <a:t>동안 함수의 값이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ko-KR" altLang="en-US" dirty="0"/>
                  <a:t>만큼 변화했다고 생각하자</a:t>
                </a:r>
                <a:r>
                  <a:rPr lang="en-US" altLang="ko-KR" dirty="0"/>
                  <a:t>. </a:t>
                </a:r>
                <a:r>
                  <a:rPr lang="ko-KR" altLang="en-US" dirty="0"/>
                  <a:t>이 때 이 구간에서 함수의 평균 변화율은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altLang="ko-K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ko-KR" altLang="en-US" dirty="0"/>
                  <a:t>이다</a:t>
                </a:r>
                <a:r>
                  <a:rPr lang="en-US" altLang="ko-KR" dirty="0"/>
                  <a:t>. </a:t>
                </a:r>
                <a:r>
                  <a:rPr lang="ko-KR" altLang="en-US" dirty="0"/>
                  <a:t>반면에 함수의 순간 변화율은 일정 구간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ko-KR" altLang="en-US" dirty="0"/>
                  <a:t>를</a:t>
                </a:r>
                <a:r>
                  <a:rPr lang="en-US" altLang="ko-KR" dirty="0"/>
                  <a:t> </a:t>
                </a:r>
                <a:r>
                  <a:rPr lang="ko-KR" altLang="en-US" dirty="0"/>
                  <a:t>한없이 </a:t>
                </a:r>
                <a:r>
                  <a:rPr lang="en-US" altLang="ko-KR" dirty="0"/>
                  <a:t>0</a:t>
                </a:r>
                <a:r>
                  <a:rPr lang="ko-KR" altLang="en-US" dirty="0"/>
                  <a:t>에 가까이 만든 경사라고 생각할 수 있다</a:t>
                </a:r>
                <a:r>
                  <a:rPr lang="en-US" altLang="ko-KR" dirty="0"/>
                  <a:t>. </a:t>
                </a:r>
                <a:r>
                  <a:rPr lang="ko-KR" altLang="en-US" dirty="0"/>
                  <a:t>이 순간 변화율을 </a:t>
                </a:r>
                <a:r>
                  <a:rPr lang="en-US" altLang="ko-KR" dirty="0"/>
                  <a:t>x</a:t>
                </a:r>
                <a:r>
                  <a:rPr lang="ko-KR" altLang="en-US" dirty="0"/>
                  <a:t>에 따른 함수로 표현한 것이 도함수이다</a:t>
                </a:r>
                <a:r>
                  <a:rPr lang="en-US" altLang="ko-KR" dirty="0"/>
                  <a:t>.</a:t>
                </a:r>
              </a:p>
              <a:p>
                <a:endParaRPr lang="en-US" altLang="ko-KR" dirty="0"/>
              </a:p>
              <a:p>
                <a:r>
                  <a:rPr lang="ko-KR" altLang="en-US" dirty="0"/>
                  <a:t>아래는 도함수를 구하는 수식이다</a:t>
                </a:r>
                <a:r>
                  <a:rPr lang="en-US" altLang="ko-KR" dirty="0"/>
                  <a:t>.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78C575C-CB4E-8E71-BA47-DF66BEDE9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324" y="2033785"/>
                <a:ext cx="6162675" cy="2985561"/>
              </a:xfrm>
              <a:prstGeom prst="rect">
                <a:avLst/>
              </a:prstGeom>
              <a:blipFill>
                <a:blip r:embed="rId3"/>
                <a:stretch>
                  <a:fillRect l="-891" t="-1227" b="-245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그림 9">
            <a:extLst>
              <a:ext uri="{FF2B5EF4-FFF2-40B4-BE49-F238E27FC236}">
                <a16:creationId xmlns:a16="http://schemas.microsoft.com/office/drawing/2014/main" id="{91231E6E-7B48-61E3-C212-265CDAB91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4001" y="5248496"/>
            <a:ext cx="2467319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00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7114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>
                <a:latin typeface="+mj-lt"/>
              </a:rPr>
              <a:t>미분과 함수의 최대 최소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1026" name="Picture 2" descr="극대와 극소] 최대와 최소의 한 종류일 뿐이다 : 네이버 블로그">
            <a:extLst>
              <a:ext uri="{FF2B5EF4-FFF2-40B4-BE49-F238E27FC236}">
                <a16:creationId xmlns:a16="http://schemas.microsoft.com/office/drawing/2014/main" id="{455381FC-AF1B-2388-C784-5E7514B1F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54" y="2411470"/>
            <a:ext cx="3932795" cy="267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819D54-8A44-83EE-C2B2-C37BB0BD26FF}"/>
              </a:ext>
            </a:extLst>
          </p:cNvPr>
          <p:cNvSpPr txBox="1"/>
          <p:nvPr/>
        </p:nvSpPr>
        <p:spPr>
          <a:xfrm>
            <a:off x="5029200" y="2575262"/>
            <a:ext cx="48672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함수의 최댓값 </a:t>
            </a:r>
            <a:r>
              <a:rPr lang="en-US" altLang="ko-KR" dirty="0"/>
              <a:t>Global Maximum</a:t>
            </a:r>
          </a:p>
          <a:p>
            <a:endParaRPr lang="en-US" altLang="ko-KR" dirty="0"/>
          </a:p>
          <a:p>
            <a:r>
              <a:rPr lang="ko-KR" altLang="en-US" dirty="0"/>
              <a:t>함수의 최솟값 </a:t>
            </a:r>
            <a:r>
              <a:rPr lang="en-US" altLang="ko-KR" dirty="0"/>
              <a:t>Global Minimum</a:t>
            </a:r>
          </a:p>
          <a:p>
            <a:endParaRPr lang="en-US" altLang="ko-KR" dirty="0"/>
          </a:p>
          <a:p>
            <a:r>
              <a:rPr lang="ko-KR" altLang="en-US" dirty="0"/>
              <a:t>함수의 </a:t>
            </a:r>
            <a:r>
              <a:rPr lang="ko-KR" altLang="en-US" dirty="0" err="1"/>
              <a:t>극대값</a:t>
            </a:r>
            <a:r>
              <a:rPr lang="ko-KR" altLang="en-US" dirty="0"/>
              <a:t> </a:t>
            </a:r>
            <a:r>
              <a:rPr lang="en-US" altLang="ko-KR" dirty="0"/>
              <a:t>Local maximum</a:t>
            </a:r>
          </a:p>
          <a:p>
            <a:endParaRPr lang="en-US" altLang="ko-KR" dirty="0"/>
          </a:p>
          <a:p>
            <a:r>
              <a:rPr lang="ko-KR" altLang="en-US" dirty="0"/>
              <a:t>함수의 </a:t>
            </a:r>
            <a:r>
              <a:rPr lang="ko-KR" altLang="en-US" dirty="0" err="1"/>
              <a:t>극소값</a:t>
            </a:r>
            <a:r>
              <a:rPr lang="ko-KR" altLang="en-US" dirty="0"/>
              <a:t> </a:t>
            </a:r>
            <a:r>
              <a:rPr lang="en-US" altLang="ko-KR" dirty="0"/>
              <a:t>Local minimum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6203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7114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선형 회귀 </a:t>
            </a:r>
            <a:r>
              <a:rPr lang="en-US" altLang="ko-KR" sz="4000" b="1" dirty="0">
                <a:latin typeface="+mj-lt"/>
              </a:rPr>
              <a:t>(Linear regression)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2052" name="Picture 4" descr="Linear regression - Wikipedia">
            <a:extLst>
              <a:ext uri="{FF2B5EF4-FFF2-40B4-BE49-F238E27FC236}">
                <a16:creationId xmlns:a16="http://schemas.microsoft.com/office/drawing/2014/main" id="{1FDAF1E0-52CC-DE07-3F90-A61B2D0B9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3" y="3207068"/>
            <a:ext cx="2853905" cy="189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67366C-9CEB-1319-C265-36BB83BBB9D0}"/>
                  </a:ext>
                </a:extLst>
              </p:cNvPr>
              <p:cNvSpPr txBox="1"/>
              <p:nvPr/>
            </p:nvSpPr>
            <p:spPr>
              <a:xfrm>
                <a:off x="3441032" y="1692442"/>
                <a:ext cx="7892715" cy="4786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altLang="ko-KR" b="0" dirty="0"/>
              </a:p>
              <a:p>
                <a:endParaRPr lang="en-US" altLang="ko-KR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𝑙𝑜𝑠𝑠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𝑓𝑢𝑛𝑐𝑡𝑖𝑜𝑛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̂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𝑠𝑎𝑚𝑝𝑙𝑒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𝑠𝑝𝑎𝑐𝑒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)= 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ko-K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ko-KR" dirty="0"/>
              </a:p>
              <a:p>
                <a:endParaRPr lang="en-US" altLang="ko-KR" dirty="0"/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d>
                          <m:d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nary>
                      <m:naryPr>
                        <m:chr m:val="∑"/>
                        <m:limLoc m:val="subSup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Sup>
                          <m:sSubSup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nary>
                      <m:naryPr>
                        <m:chr m:val="∑"/>
                        <m:limLoc m:val="subSup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ko-KR" dirty="0"/>
              </a:p>
              <a:p>
                <a:pPr algn="ctr"/>
                <a:endParaRPr lang="en-US" altLang="ko-KR" dirty="0"/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d>
                          <m:d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nary>
                      <m:naryPr>
                        <m:chr m:val="∑"/>
                        <m:limLoc m:val="subSup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altLang="ko-KR" dirty="0"/>
              </a:p>
              <a:p>
                <a:pPr algn="ctr"/>
                <a:endParaRPr lang="en-US" altLang="ko-KR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𝐼𝑓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 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&amp;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𝑙</m:t>
                        </m:r>
                        <m:d>
                          <m:d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ko-K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brk m:alnAt="25"/>
                              </m:rP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d>
                              <m:d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</m:d>
                            <m:d>
                              <m:dPr>
                                <m:ctrlP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ko-K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subSup"/>
                            <m:ctrl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ko-K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altLang="ko-K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ko-KR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altLang="ko-K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ko-KR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  <m:sup>
                                <m:r>
                                  <a:rPr lang="en-US" altLang="ko-KR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acc>
                      <m:accPr>
                        <m:chr m:val="̅"/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altLang="ko-KR" dirty="0"/>
              </a:p>
              <a:p>
                <a:endParaRPr lang="en-US" altLang="ko-KR" dirty="0"/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67366C-9CEB-1319-C265-36BB83BBB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032" y="1692442"/>
                <a:ext cx="7892715" cy="4786760"/>
              </a:xfrm>
              <a:prstGeom prst="rect">
                <a:avLst/>
              </a:prstGeom>
              <a:blipFill>
                <a:blip r:embed="rId3"/>
                <a:stretch>
                  <a:fillRect t="-2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6329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7114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이차회귀분석과 비선형회귀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6B7CF5-D798-42F1-55F6-4ECE24A048BF}"/>
              </a:ext>
            </a:extLst>
          </p:cNvPr>
          <p:cNvSpPr txBox="1"/>
          <p:nvPr/>
        </p:nvSpPr>
        <p:spPr>
          <a:xfrm>
            <a:off x="5433060" y="2906661"/>
            <a:ext cx="63779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분석하고자 하는 데이터의 설명변수와 응답변수가 선형적인 관계가 아니라 곡선 형태로 되어 있는 경우</a:t>
            </a:r>
            <a:r>
              <a:rPr lang="en-US" altLang="ko-KR" dirty="0"/>
              <a:t>, </a:t>
            </a:r>
            <a:r>
              <a:rPr lang="ko-KR" altLang="en-US" dirty="0"/>
              <a:t>선형 회귀 모델을 이용해 계산하게 되면 오차가 크게 나타날 것이다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만약 분석하고자 하는 데이터가 </a:t>
            </a:r>
            <a:r>
              <a:rPr lang="en-US" altLang="ko-KR" dirty="0"/>
              <a:t>2</a:t>
            </a:r>
            <a:r>
              <a:rPr lang="ko-KR" altLang="en-US" dirty="0"/>
              <a:t>차원 곡선 형태로 되어 있으면 </a:t>
            </a:r>
            <a:r>
              <a:rPr lang="en-US" altLang="ko-KR" dirty="0"/>
              <a:t>2</a:t>
            </a:r>
            <a:r>
              <a:rPr lang="ko-KR" altLang="en-US" dirty="0"/>
              <a:t>차원 곡선으로</a:t>
            </a:r>
            <a:r>
              <a:rPr lang="en-US" altLang="ko-KR" dirty="0"/>
              <a:t>, 3</a:t>
            </a:r>
            <a:r>
              <a:rPr lang="ko-KR" altLang="en-US" dirty="0"/>
              <a:t>차원 곡선 형태로 되어 있으면 </a:t>
            </a:r>
            <a:r>
              <a:rPr lang="en-US" altLang="ko-KR" dirty="0"/>
              <a:t>3</a:t>
            </a:r>
            <a:r>
              <a:rPr lang="ko-KR" altLang="en-US" dirty="0"/>
              <a:t>차원 곡선으로 접근하는 것이 오차가 작다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C888B81-DCAF-3859-703C-04CFEB811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68" y="2171700"/>
            <a:ext cx="4552293" cy="350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68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연구의 목적</a:t>
            </a:r>
            <a:r>
              <a:rPr lang="en-US" altLang="ko-KR" sz="4000" b="1" dirty="0">
                <a:latin typeface="+mj-lt"/>
              </a:rPr>
              <a:t>, </a:t>
            </a:r>
            <a:r>
              <a:rPr lang="ko-KR" altLang="en-US" sz="4000" b="1" dirty="0">
                <a:latin typeface="+mj-lt"/>
              </a:rPr>
              <a:t>기존 연구와의 차이점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5654791-A889-95AF-7C64-F1B26F80F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25" y="1499886"/>
            <a:ext cx="2987508" cy="200531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02EF635-09A8-F68D-28FF-BF4846121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85" y="3840001"/>
            <a:ext cx="4443655" cy="26721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2B6A4CD-8BB7-D9A7-54E4-CF41B870F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619" y="1499886"/>
            <a:ext cx="2987509" cy="9160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AC8532-6B49-3E1D-1AC4-01B41DF687D1}"/>
              </a:ext>
            </a:extLst>
          </p:cNvPr>
          <p:cNvSpPr txBox="1"/>
          <p:nvPr/>
        </p:nvSpPr>
        <p:spPr>
          <a:xfrm>
            <a:off x="5377983" y="2824338"/>
            <a:ext cx="49394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기존 연구는 다양한 변수 상황의 실험 결과를 바탕으로 복잡한 식의 형태를 도출해냈다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본 연구는 이전 연구와 다르게 복잡한 식을 얻어내는 과정을 이차회귀분석 방법으로 개선하여 단순하고 효과적으로 변수에 따른 서열 위치 효과의 변화를 명확하게 설명한다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3617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B99DF2-F108-1A9A-1DBD-D10E864AE65E}"/>
              </a:ext>
            </a:extLst>
          </p:cNvPr>
          <p:cNvSpPr txBox="1"/>
          <p:nvPr/>
        </p:nvSpPr>
        <p:spPr>
          <a:xfrm>
            <a:off x="357538" y="1474695"/>
            <a:ext cx="114769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암묵적 기억</a:t>
            </a:r>
            <a:r>
              <a:rPr lang="en-US" altLang="ko-KR" dirty="0"/>
              <a:t>(implicit memory) </a:t>
            </a:r>
            <a:r>
              <a:rPr lang="ko-KR" altLang="en-US" dirty="0"/>
              <a:t>또는 </a:t>
            </a:r>
            <a:r>
              <a:rPr lang="ko-KR" altLang="en-US" dirty="0" err="1"/>
              <a:t>비서술</a:t>
            </a:r>
            <a:r>
              <a:rPr lang="ko-KR" altLang="en-US" dirty="0"/>
              <a:t> 기억</a:t>
            </a:r>
            <a:r>
              <a:rPr lang="en-US" altLang="ko-KR" dirty="0"/>
              <a:t>(non-declarative memory)</a:t>
            </a:r>
            <a:r>
              <a:rPr lang="ko-KR" altLang="en-US" dirty="0"/>
              <a:t>은</a:t>
            </a:r>
            <a:r>
              <a:rPr lang="en-US" altLang="ko-KR" dirty="0"/>
              <a:t> </a:t>
            </a:r>
            <a:r>
              <a:rPr lang="ko-KR" altLang="en-US" dirty="0"/>
              <a:t>과거의 경험이 도움을 주는지 의식하지 못한 상태에서 그 경험들이 현재 행동을 수행하는데 있어 도움을 주는 기억을 말한다</a:t>
            </a:r>
            <a:r>
              <a:rPr lang="en-US" altLang="ko-KR" dirty="0"/>
              <a:t>. </a:t>
            </a:r>
            <a:r>
              <a:rPr lang="ko-KR" altLang="en-US" dirty="0" err="1"/>
              <a:t>비서술</a:t>
            </a:r>
            <a:r>
              <a:rPr lang="ko-KR" altLang="en-US" dirty="0"/>
              <a:t> 기억은 한 대상이 무의식 속에서 준비되었을 때 특정 실험 과제의 수행 결과가 개선되는 점을 측정하는 과정인 </a:t>
            </a:r>
            <a:r>
              <a:rPr lang="ko-KR" altLang="en-US" dirty="0" err="1"/>
              <a:t>프라이밍</a:t>
            </a:r>
            <a:r>
              <a:rPr lang="en-US" altLang="ko-KR" dirty="0"/>
              <a:t>(priming)</a:t>
            </a:r>
            <a:r>
              <a:rPr lang="ko-KR" altLang="en-US" dirty="0"/>
              <a:t>으로 잘 설명될 수 있다</a:t>
            </a:r>
            <a:r>
              <a:rPr lang="en-US" altLang="ko-KR" dirty="0"/>
              <a:t>. </a:t>
            </a:r>
            <a:r>
              <a:rPr lang="ko-KR" altLang="en-US" dirty="0"/>
              <a:t>매일 사람들은 절차 기억의 형태로 </a:t>
            </a:r>
            <a:r>
              <a:rPr lang="ko-KR" altLang="en-US" dirty="0" err="1"/>
              <a:t>비서술</a:t>
            </a:r>
            <a:r>
              <a:rPr lang="ko-KR" altLang="en-US" dirty="0"/>
              <a:t> 기억에 의지하며 산다</a:t>
            </a:r>
            <a:r>
              <a:rPr lang="en-US" altLang="ko-KR" dirty="0"/>
              <a:t>. </a:t>
            </a:r>
            <a:r>
              <a:rPr lang="ko-KR" altLang="en-US" dirty="0"/>
              <a:t>절차 기억은 어떻게 신발 끈을 묶거나 자전거를 타는지 지속적으로 이 활동들에 대하여 생각하지 않고서도 기억할 수 있게 해준다</a:t>
            </a:r>
            <a:r>
              <a:rPr lang="en-US" altLang="ko-KR" dirty="0"/>
              <a:t>.  </a:t>
            </a:r>
            <a:r>
              <a:rPr lang="ko-KR" altLang="en-US" dirty="0"/>
              <a:t>암묵적 기억에는 절차 기억</a:t>
            </a:r>
            <a:r>
              <a:rPr lang="en-US" altLang="ko-KR" dirty="0"/>
              <a:t>(procedural memory)</a:t>
            </a:r>
            <a:r>
              <a:rPr lang="ko-KR" altLang="en-US" dirty="0"/>
              <a:t>과 정서 기억</a:t>
            </a:r>
            <a:r>
              <a:rPr lang="en-US" altLang="ko-KR" dirty="0"/>
              <a:t>(emotional memory)</a:t>
            </a:r>
            <a:r>
              <a:rPr lang="ko-KR" altLang="en-US" dirty="0"/>
              <a:t>이 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명시적 기억</a:t>
            </a:r>
            <a:r>
              <a:rPr lang="en-US" altLang="ko-KR" dirty="0"/>
              <a:t>(explicit memory) </a:t>
            </a:r>
            <a:r>
              <a:rPr lang="ko-KR" altLang="en-US" dirty="0"/>
              <a:t>또는 서술 기억</a:t>
            </a:r>
            <a:r>
              <a:rPr lang="en-US" altLang="ko-KR" dirty="0"/>
              <a:t>(declarative memory)</a:t>
            </a:r>
            <a:r>
              <a:rPr lang="ko-KR" altLang="en-US" dirty="0"/>
              <a:t>은 </a:t>
            </a:r>
            <a:r>
              <a:rPr lang="ko-KR" altLang="en-US" dirty="0" err="1"/>
              <a:t>내현</a:t>
            </a:r>
            <a:r>
              <a:rPr lang="ko-KR" altLang="en-US" dirty="0"/>
              <a:t> 기억과는 다르게 자신이 그 기억을 하고 싶어서 기억을 하는 형태로 적용되는 기억이다</a:t>
            </a:r>
            <a:r>
              <a:rPr lang="en-US" altLang="ko-KR" dirty="0"/>
              <a:t>. </a:t>
            </a:r>
            <a:r>
              <a:rPr lang="ko-KR" altLang="en-US" dirty="0"/>
              <a:t>신경과학에서 다루는 기억 중 하나이다</a:t>
            </a:r>
            <a:r>
              <a:rPr lang="en-US" altLang="ko-KR" dirty="0"/>
              <a:t>. </a:t>
            </a:r>
            <a:r>
              <a:rPr lang="ko-KR" altLang="en-US" dirty="0"/>
              <a:t>명시적 기억은 의식이 있는 상태에서 회상할 수 있는 기억으로</a:t>
            </a:r>
            <a:r>
              <a:rPr lang="en-US" altLang="ko-KR" dirty="0"/>
              <a:t>, </a:t>
            </a:r>
            <a:r>
              <a:rPr lang="ko-KR" altLang="en-US" dirty="0"/>
              <a:t>의미 기억</a:t>
            </a:r>
            <a:r>
              <a:rPr lang="en-US" altLang="ko-KR" dirty="0"/>
              <a:t>(semantic memory)</a:t>
            </a:r>
            <a:r>
              <a:rPr lang="ko-KR" altLang="en-US" dirty="0"/>
              <a:t>과 일화 기억</a:t>
            </a:r>
            <a:r>
              <a:rPr lang="en-US" altLang="ko-KR" dirty="0"/>
              <a:t>(episodic memory)</a:t>
            </a:r>
            <a:r>
              <a:rPr lang="ko-KR" altLang="en-US" dirty="0"/>
              <a:t>으로 나뉜다</a:t>
            </a:r>
            <a:r>
              <a:rPr lang="en-US" altLang="ko-KR" dirty="0"/>
              <a:t>. </a:t>
            </a:r>
            <a:r>
              <a:rPr lang="ko-KR" altLang="en-US" dirty="0"/>
              <a:t>지식과 알고 있는 사실들이 명시적 기억에 포함되는 대상이다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434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149" y="1897616"/>
            <a:ext cx="8586416" cy="306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87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36" y="1888652"/>
            <a:ext cx="5000533" cy="1783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3091-137F-4FB3-801F-2486D4F309A6}"/>
              </a:ext>
            </a:extLst>
          </p:cNvPr>
          <p:cNvSpPr txBox="1"/>
          <p:nvPr/>
        </p:nvSpPr>
        <p:spPr>
          <a:xfrm>
            <a:off x="6014268" y="1582271"/>
            <a:ext cx="5361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/>
              <a:t>Sensory memory : </a:t>
            </a:r>
            <a:r>
              <a:rPr lang="ko-KR" altLang="en-US" dirty="0"/>
              <a:t>감각 기억</a:t>
            </a:r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r>
              <a:rPr lang="ko-KR" altLang="en-US" dirty="0"/>
              <a:t>감각기억은 감각자극의 효과를 아주 짧은 시간 동안 유지하는 것이다</a:t>
            </a:r>
            <a:r>
              <a:rPr lang="en-US" altLang="ko-KR" dirty="0"/>
              <a:t>. </a:t>
            </a:r>
            <a:r>
              <a:rPr lang="ko-KR" altLang="en-US" dirty="0"/>
              <a:t>예를 들어 폭죽 불꽃이 끝에서부터 퍼져 나갈 때</a:t>
            </a:r>
            <a:r>
              <a:rPr lang="en-US" altLang="ko-KR" dirty="0"/>
              <a:t>, </a:t>
            </a:r>
            <a:r>
              <a:rPr lang="ko-KR" altLang="en-US" dirty="0"/>
              <a:t>폭죽은 빛의 자국을 만든다</a:t>
            </a:r>
            <a:r>
              <a:rPr lang="en-US" altLang="ko-KR" dirty="0"/>
              <a:t>. </a:t>
            </a:r>
            <a:r>
              <a:rPr lang="ko-KR" altLang="en-US" dirty="0"/>
              <a:t>하지만 사실 이 자국엔 실제 빛이 없다</a:t>
            </a:r>
            <a:r>
              <a:rPr lang="en-US" altLang="ko-KR" dirty="0"/>
              <a:t>. </a:t>
            </a:r>
            <a:r>
              <a:rPr lang="ko-KR" altLang="en-US" dirty="0"/>
              <a:t>우리의 뇌가 빛에 대한 지각이 남아 있기 때문에 보이는 것 처럼 느낄 뿐이다</a:t>
            </a:r>
            <a:r>
              <a:rPr lang="en-US" altLang="ko-KR" dirty="0"/>
              <a:t>. </a:t>
            </a:r>
            <a:r>
              <a:rPr lang="ko-KR" altLang="en-US" dirty="0"/>
              <a:t>이를 쉬운 말로 잔상이라고 부른다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5891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36" y="1888652"/>
            <a:ext cx="5000533" cy="1783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3091-137F-4FB3-801F-2486D4F309A6}"/>
              </a:ext>
            </a:extLst>
          </p:cNvPr>
          <p:cNvSpPr txBox="1"/>
          <p:nvPr/>
        </p:nvSpPr>
        <p:spPr>
          <a:xfrm>
            <a:off x="6014268" y="1582271"/>
            <a:ext cx="5361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/>
              <a:t>Sensory memory : </a:t>
            </a:r>
            <a:r>
              <a:rPr lang="ko-KR" altLang="en-US" dirty="0"/>
              <a:t>감각 기억</a:t>
            </a:r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r>
              <a:rPr lang="en-US" altLang="ko-KR" dirty="0"/>
              <a:t>Sperling (1960) </a:t>
            </a:r>
            <a:r>
              <a:rPr lang="ko-KR" altLang="en-US" dirty="0"/>
              <a:t>의 감각기억 실험</a:t>
            </a:r>
            <a:endParaRPr lang="en-US" altLang="ko-KR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36737B9-38B6-4772-BF72-35B927060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268" y="2780495"/>
            <a:ext cx="4756245" cy="368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6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36" y="1888652"/>
            <a:ext cx="5000533" cy="1783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3091-137F-4FB3-801F-2486D4F309A6}"/>
              </a:ext>
            </a:extLst>
          </p:cNvPr>
          <p:cNvSpPr txBox="1"/>
          <p:nvPr/>
        </p:nvSpPr>
        <p:spPr>
          <a:xfrm>
            <a:off x="6014268" y="1582271"/>
            <a:ext cx="53619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altLang="ko-KR" dirty="0"/>
              <a:t>Short-term memory : </a:t>
            </a:r>
            <a:r>
              <a:rPr lang="ko-KR" altLang="en-US" dirty="0"/>
              <a:t>단기 기억</a:t>
            </a:r>
            <a:endParaRPr lang="en-US" altLang="ko-KR" dirty="0"/>
          </a:p>
          <a:p>
            <a:pPr marL="342900" indent="-342900">
              <a:buAutoNum type="arabicPeriod" startAt="2"/>
            </a:pPr>
            <a:endParaRPr lang="en-US" altLang="ko-KR" dirty="0"/>
          </a:p>
          <a:p>
            <a:r>
              <a:rPr lang="ko-KR" altLang="en-US" dirty="0"/>
              <a:t>단기기억은 지각시스템에서 수초에서 수분 사이의 일시적인 정보의 보유를 담당하는 기억 체계이다</a:t>
            </a:r>
            <a:r>
              <a:rPr lang="en-US" altLang="ko-KR" dirty="0"/>
              <a:t>. </a:t>
            </a:r>
            <a:r>
              <a:rPr lang="ko-KR" altLang="en-US" dirty="0"/>
              <a:t>이 시간은 보통 </a:t>
            </a:r>
            <a:r>
              <a:rPr lang="en-US" altLang="ko-KR" dirty="0"/>
              <a:t>20~30</a:t>
            </a:r>
            <a:r>
              <a:rPr lang="ko-KR" altLang="en-US" dirty="0"/>
              <a:t>초의 기억을 유지하는 것으로 알려져 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947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36" y="1888652"/>
            <a:ext cx="5000533" cy="178368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993091-137F-4FB3-801F-2486D4F309A6}"/>
                  </a:ext>
                </a:extLst>
              </p:cNvPr>
              <p:cNvSpPr txBox="1"/>
              <p:nvPr/>
            </p:nvSpPr>
            <p:spPr>
              <a:xfrm>
                <a:off x="6014268" y="1582271"/>
                <a:ext cx="536194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 startAt="2"/>
                </a:pPr>
                <a:r>
                  <a:rPr lang="en-US" altLang="ko-KR" dirty="0"/>
                  <a:t>Short-term memory</a:t>
                </a:r>
              </a:p>
              <a:p>
                <a:pPr marL="342900" indent="-342900">
                  <a:buAutoNum type="arabicPeriod" startAt="2"/>
                </a:pPr>
                <a:endParaRPr lang="en-US" altLang="ko-KR" dirty="0"/>
              </a:p>
              <a:p>
                <a:r>
                  <a:rPr lang="en-US" altLang="ko-KR" dirty="0"/>
                  <a:t>Miller (1956) </a:t>
                </a:r>
                <a:r>
                  <a:rPr lang="ko-KR" altLang="en-US" dirty="0"/>
                  <a:t>의 </a:t>
                </a:r>
                <a:r>
                  <a:rPr lang="en-US" altLang="ko-KR" dirty="0"/>
                  <a:t>magic number 7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altLang="ko-KR" dirty="0"/>
                  <a:t>2</a:t>
                </a:r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endParaRPr lang="ko-KR" alt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993091-137F-4FB3-801F-2486D4F30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268" y="1582271"/>
                <a:ext cx="5361944" cy="1754326"/>
              </a:xfrm>
              <a:prstGeom prst="rect">
                <a:avLst/>
              </a:prstGeom>
              <a:blipFill>
                <a:blip r:embed="rId3"/>
                <a:stretch>
                  <a:fillRect l="-1251" t="-34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The Magical Number 7 +/- 2: How to grab Attention? | by ...">
            <a:extLst>
              <a:ext uri="{FF2B5EF4-FFF2-40B4-BE49-F238E27FC236}">
                <a16:creationId xmlns:a16="http://schemas.microsoft.com/office/drawing/2014/main" id="{42BF43B6-1EE0-4B9B-BB87-EB3D3D807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786" y="3336597"/>
            <a:ext cx="476250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AF4CC48-E4F8-4575-BBBE-1CC0545D7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338" y="4009681"/>
            <a:ext cx="5777189" cy="237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186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36" y="1888652"/>
            <a:ext cx="5000533" cy="1783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3091-137F-4FB3-801F-2486D4F309A6}"/>
              </a:ext>
            </a:extLst>
          </p:cNvPr>
          <p:cNvSpPr txBox="1"/>
          <p:nvPr/>
        </p:nvSpPr>
        <p:spPr>
          <a:xfrm>
            <a:off x="6014268" y="1582271"/>
            <a:ext cx="5361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altLang="ko-KR" dirty="0"/>
              <a:t>Long-term memory : </a:t>
            </a:r>
            <a:r>
              <a:rPr lang="ko-KR" altLang="en-US" dirty="0"/>
              <a:t>장기 기억</a:t>
            </a:r>
            <a:r>
              <a:rPr lang="en-US" altLang="ko-KR" dirty="0"/>
              <a:t>, </a:t>
            </a:r>
            <a:r>
              <a:rPr lang="ko-KR" altLang="en-US" dirty="0"/>
              <a:t>작업 기억</a:t>
            </a:r>
            <a:endParaRPr lang="en-US" altLang="ko-KR" dirty="0"/>
          </a:p>
          <a:p>
            <a:pPr marL="342900" indent="-342900">
              <a:buAutoNum type="arabicPeriod" startAt="2"/>
            </a:pPr>
            <a:endParaRPr lang="en-US" altLang="ko-KR" dirty="0"/>
          </a:p>
          <a:p>
            <a:r>
              <a:rPr lang="ko-KR" altLang="en-US" dirty="0"/>
              <a:t>작업기억은 이해</a:t>
            </a:r>
            <a:r>
              <a:rPr lang="en-US" altLang="ko-KR" dirty="0"/>
              <a:t>, </a:t>
            </a:r>
            <a:r>
              <a:rPr lang="ko-KR" altLang="en-US" dirty="0"/>
              <a:t>학습</a:t>
            </a:r>
            <a:r>
              <a:rPr lang="en-US" altLang="ko-KR" dirty="0"/>
              <a:t>, </a:t>
            </a:r>
            <a:r>
              <a:rPr lang="ko-KR" altLang="en-US" dirty="0"/>
              <a:t>추론과 같은 복잡한 과제를 수행하기 위해 정보를 조작하고</a:t>
            </a:r>
            <a:r>
              <a:rPr lang="en-US" altLang="ko-KR" dirty="0"/>
              <a:t>, </a:t>
            </a:r>
            <a:r>
              <a:rPr lang="ko-KR" altLang="en-US" dirty="0"/>
              <a:t>잠시 저장하기 위한 제한된 용량의 기제라고 정의한다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5A0A1F8-AC05-4C72-A5AA-09923C9C9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760" y="3209972"/>
            <a:ext cx="4048690" cy="33246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B9DF41-6D8C-430E-B208-8FCEE1F3EE51}"/>
              </a:ext>
            </a:extLst>
          </p:cNvPr>
          <p:cNvSpPr txBox="1"/>
          <p:nvPr/>
        </p:nvSpPr>
        <p:spPr>
          <a:xfrm>
            <a:off x="585536" y="3705618"/>
            <a:ext cx="5361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음운 루프</a:t>
            </a:r>
            <a:endParaRPr lang="en-US" altLang="ko-KR" dirty="0"/>
          </a:p>
          <a:p>
            <a:pPr lvl="1"/>
            <a:r>
              <a:rPr lang="ko-KR" altLang="en-US" dirty="0"/>
              <a:t>제한된 용량을 가지고 몇 초 동안 정보를 유지</a:t>
            </a:r>
            <a:r>
              <a:rPr lang="en-US" altLang="ko-KR" dirty="0"/>
              <a:t>.</a:t>
            </a:r>
          </a:p>
          <a:p>
            <a:pPr lvl="1"/>
            <a:r>
              <a:rPr lang="ko-KR" altLang="en-US" dirty="0"/>
              <a:t>음운 저장소에 정보가 계속 저장되도록 되뇌기</a:t>
            </a:r>
            <a:endParaRPr lang="en-US" altLang="ko-KR" dirty="0"/>
          </a:p>
          <a:p>
            <a:pPr lvl="1"/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시공간 잡기장</a:t>
            </a:r>
            <a:endParaRPr lang="en-US" altLang="ko-KR" dirty="0"/>
          </a:p>
          <a:p>
            <a:pPr lvl="1"/>
            <a:r>
              <a:rPr lang="ko-KR" altLang="en-US" dirty="0"/>
              <a:t>시각 정보와 공간 정보를 담고 있다</a:t>
            </a:r>
            <a:r>
              <a:rPr lang="en-US" altLang="ko-KR" dirty="0"/>
              <a:t>.</a:t>
            </a:r>
          </a:p>
          <a:p>
            <a:pPr lvl="1"/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중앙집행기</a:t>
            </a:r>
            <a:endParaRPr lang="en-US" altLang="ko-KR" dirty="0"/>
          </a:p>
          <a:p>
            <a:pPr lvl="1"/>
            <a:r>
              <a:rPr lang="ko-KR" altLang="en-US" dirty="0"/>
              <a:t>장기기억에서 정보를 인출하거나 주의를 어떻게 분산시킬지 결정한다</a:t>
            </a:r>
            <a:r>
              <a:rPr lang="en-US" altLang="ko-KR" dirty="0"/>
              <a:t>. </a:t>
            </a:r>
            <a:r>
              <a:rPr lang="ko-KR" altLang="en-US" dirty="0"/>
              <a:t>음운 루프와 시공간 잡기장의 활동을 조정한다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6790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FB86E-BB0C-8A80-E01F-C942534B74B9}"/>
              </a:ext>
            </a:extLst>
          </p:cNvPr>
          <p:cNvSpPr txBox="1"/>
          <p:nvPr/>
        </p:nvSpPr>
        <p:spPr>
          <a:xfrm>
            <a:off x="585536" y="457199"/>
            <a:ext cx="9336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latin typeface="+mj-lt"/>
              </a:rPr>
              <a:t>서열 위치 효과 </a:t>
            </a:r>
            <a:r>
              <a:rPr lang="en-US" altLang="ko-KR" sz="4000" b="1" dirty="0">
                <a:latin typeface="+mj-lt"/>
              </a:rPr>
              <a:t>(Serial</a:t>
            </a:r>
            <a:r>
              <a:rPr lang="ko-KR" altLang="en-US" sz="4000" b="1" dirty="0">
                <a:latin typeface="+mj-lt"/>
              </a:rPr>
              <a:t> </a:t>
            </a:r>
            <a:r>
              <a:rPr lang="en-US" altLang="ko-KR" sz="4000" b="1" dirty="0">
                <a:latin typeface="+mj-lt"/>
              </a:rPr>
              <a:t>Position Effect)</a:t>
            </a:r>
            <a:endParaRPr lang="ko-KR" altLang="en-US" sz="4000" b="1" dirty="0">
              <a:latin typeface="+mj-lt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7FD40E-B839-42D6-8150-3E5319FC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36" y="1888652"/>
            <a:ext cx="5000533" cy="1783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993091-137F-4FB3-801F-2486D4F309A6}"/>
              </a:ext>
            </a:extLst>
          </p:cNvPr>
          <p:cNvSpPr txBox="1"/>
          <p:nvPr/>
        </p:nvSpPr>
        <p:spPr>
          <a:xfrm>
            <a:off x="6014268" y="1582271"/>
            <a:ext cx="5361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altLang="ko-KR" dirty="0"/>
              <a:t>Long-term memory : </a:t>
            </a:r>
            <a:r>
              <a:rPr lang="ko-KR" altLang="en-US" dirty="0"/>
              <a:t>장기 기억</a:t>
            </a:r>
            <a:r>
              <a:rPr lang="en-US" altLang="ko-KR" dirty="0"/>
              <a:t>, </a:t>
            </a:r>
            <a:r>
              <a:rPr lang="ko-KR" altLang="en-US" dirty="0"/>
              <a:t>작업 기억</a:t>
            </a:r>
            <a:endParaRPr lang="en-US" altLang="ko-KR" dirty="0"/>
          </a:p>
          <a:p>
            <a:pPr marL="342900" indent="-342900">
              <a:buAutoNum type="arabicPeriod" startAt="2"/>
            </a:pPr>
            <a:endParaRPr lang="en-US" altLang="ko-KR" dirty="0"/>
          </a:p>
          <a:p>
            <a:r>
              <a:rPr lang="ko-KR" altLang="en-US" dirty="0"/>
              <a:t>작업기억은 이해</a:t>
            </a:r>
            <a:r>
              <a:rPr lang="en-US" altLang="ko-KR" dirty="0"/>
              <a:t>, </a:t>
            </a:r>
            <a:r>
              <a:rPr lang="ko-KR" altLang="en-US" dirty="0"/>
              <a:t>학습</a:t>
            </a:r>
            <a:r>
              <a:rPr lang="en-US" altLang="ko-KR" dirty="0"/>
              <a:t>, </a:t>
            </a:r>
            <a:r>
              <a:rPr lang="ko-KR" altLang="en-US" dirty="0"/>
              <a:t>추론과 같은 복잡한 과제를 수행하기 위해 정보를 조작하고</a:t>
            </a:r>
            <a:r>
              <a:rPr lang="en-US" altLang="ko-KR" dirty="0"/>
              <a:t>, </a:t>
            </a:r>
            <a:r>
              <a:rPr lang="ko-KR" altLang="en-US" dirty="0"/>
              <a:t>잠시 저장하기 위한 제한된 용량의 기제라고 정의한다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DF3750-AF23-4FF0-A080-5C6FA0B4D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51" y="3084007"/>
            <a:ext cx="5142761" cy="361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68926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AnalogousFromLightSeedLeftStep">
      <a:dk1>
        <a:srgbClr val="000000"/>
      </a:dk1>
      <a:lt1>
        <a:srgbClr val="FFFFFF"/>
      </a:lt1>
      <a:dk2>
        <a:srgbClr val="213B36"/>
      </a:dk2>
      <a:lt2>
        <a:srgbClr val="E8E3E2"/>
      </a:lt2>
      <a:accent1>
        <a:srgbClr val="31AED1"/>
      </a:accent1>
      <a:accent2>
        <a:srgbClr val="42B29C"/>
      </a:accent2>
      <a:accent3>
        <a:srgbClr val="3FB76E"/>
      </a:accent3>
      <a:accent4>
        <a:srgbClr val="3FB93B"/>
      </a:accent4>
      <a:accent5>
        <a:srgbClr val="79B14D"/>
      </a:accent5>
      <a:accent6>
        <a:srgbClr val="9AA83E"/>
      </a:accent6>
      <a:hlink>
        <a:srgbClr val="AC7465"/>
      </a:hlink>
      <a:folHlink>
        <a:srgbClr val="7F7F7F"/>
      </a:folHlink>
    </a:clrScheme>
    <a:fontScheme name="Custom 10">
      <a:majorFont>
        <a:latin typeface="Malgun Gothic"/>
        <a:ea typeface=""/>
        <a:cs typeface=""/>
      </a:majorFont>
      <a:minorFont>
        <a:latin typeface="Malgun Gothic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847</Words>
  <Application>Microsoft Office PowerPoint</Application>
  <PresentationFormat>와이드스크린</PresentationFormat>
  <Paragraphs>92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Malgun Gothic Semilight</vt:lpstr>
      <vt:lpstr>Malgun Gothic</vt:lpstr>
      <vt:lpstr>Arial</vt:lpstr>
      <vt:lpstr>Cambria Math</vt:lpstr>
      <vt:lpstr>ConfettiVTI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Gyuwon Sim</dc:creator>
  <cp:lastModifiedBy>Administrator</cp:lastModifiedBy>
  <cp:revision>5</cp:revision>
  <dcterms:created xsi:type="dcterms:W3CDTF">2024-01-06T07:00:35Z</dcterms:created>
  <dcterms:modified xsi:type="dcterms:W3CDTF">2024-01-08T06:19:57Z</dcterms:modified>
</cp:coreProperties>
</file>