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sldIdLst>
    <p:sldId id="256" r:id="rId2"/>
    <p:sldId id="267" r:id="rId3"/>
    <p:sldId id="269" r:id="rId4"/>
    <p:sldId id="270" r:id="rId5"/>
    <p:sldId id="273" r:id="rId6"/>
    <p:sldId id="275" r:id="rId7"/>
    <p:sldId id="274" r:id="rId8"/>
    <p:sldId id="276" r:id="rId9"/>
    <p:sldId id="277" r:id="rId10"/>
    <p:sldId id="271" r:id="rId11"/>
    <p:sldId id="272" r:id="rId12"/>
    <p:sldId id="265" r:id="rId13"/>
    <p:sldId id="257" r:id="rId14"/>
    <p:sldId id="258" r:id="rId15"/>
    <p:sldId id="259" r:id="rId16"/>
    <p:sldId id="260" r:id="rId17"/>
    <p:sldId id="263" r:id="rId18"/>
    <p:sldId id="266" r:id="rId1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85" d="100"/>
          <a:sy n="85" d="100"/>
        </p:scale>
        <p:origin x="45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058BF-C5E1-4B52-BD8A-FD1AD5779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CD51F7-3CC3-4BB7-8291-B1789482E8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320447-D6C7-43E1-AE88-1FB66CC9C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A76A3-ADC8-4477-8FC1-B9DD55D84908}" type="datetime1">
              <a:rPr lang="en-US" smtClean="0"/>
              <a:t>1/8/2024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5E17B6-E7FC-473A-8D5F-0E6B838EA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4AF4E0-FDDB-42B9-862C-7BBC501CD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405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E922F-6166-4009-A42D-027DC7180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7791CF-167D-446D-9F99-6976C986E2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3CA422-E040-4DE1-9DA5-C8D37C116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62538-DC4D-4667-96E5-B3278DDF8B12}" type="datetime1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13B0B-60E7-494E-91CB-055BC2690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48C554-7C1B-4D8F-9B6B-044926569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813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C66EF0-6ED8-49A7-BDAD-E20A143FAE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FCE9CD-90A9-44BA-B293-0662E077DD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7DAE0-05C4-460B-B96D-BD183ED03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80548-5C08-4BE3-B63E-F2BB63B0B00C}" type="datetime1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3CA93-55C9-4AA3-89A0-55490F745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BFD820-FF26-4325-816F-310C30F80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257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736C8-0B4F-4655-A630-0B1D2540B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78B888-85E0-4D92-903E-C3FE7E870D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48916-250B-4232-BD7D-571FDE79F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F49BE-398D-479A-8A7E-5DDBCA61EDCB}" type="datetime1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A8BFB4-647C-4104-B6D4-3346051C3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0FA73F-2BE8-4370-AE90-58F4CE51F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46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1446D-9FAC-4157-A41A-51675C8BE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1709738"/>
            <a:ext cx="10570210" cy="275889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AF8D4A-8F93-4399-9546-64F286400D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7240" y="4589463"/>
            <a:ext cx="1057021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9C2FD4-BF96-470C-8247-20DFAE1CF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C193-4974-4A1F-9C63-07D595E30D66}" type="datetime1">
              <a:rPr lang="en-US" smtClean="0"/>
              <a:t>1/8/2024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175A2D-86C4-4467-BAB8-E9ED004D2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442A4D-D9B2-4C82-95E4-B86F9F5F3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262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6B3AA-8C30-429E-B934-AF1220438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15834E-691F-4728-88F5-A0C4696695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77240" y="1825625"/>
            <a:ext cx="52425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876374-880F-4E25-9F88-79E3C1AB1F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19BD69-B509-4FCE-95A8-ED03FFC8C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AA87F-28D4-4BF0-B81F-877A89DFD5AC}" type="datetime1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7C287B-AE5B-490B-BF81-A50D7A2E8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3C2246-303C-4A29-B6EA-E62CEDE6C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326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42FE79-D5BE-43E8-B6C5-2675B7F4D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365125"/>
            <a:ext cx="10578148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9D3A07-BA51-4113-902E-830A887D23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7240" y="1801812"/>
            <a:ext cx="5220335" cy="9350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E320A9-E274-4E1B-B02D-9A3F510A1F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77240" y="2825749"/>
            <a:ext cx="5220335" cy="3363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E80D3A-C2A8-4B78-B7E2-4908C74B1C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801812"/>
            <a:ext cx="5183188" cy="9350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5D84DD-9460-4B08-86AD-27486A9400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825749"/>
            <a:ext cx="5183188" cy="3363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B0B7F8-282C-4210-AE7D-F35228BAC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9F1F3-208B-49A3-B337-9C8ACEB3E0E1}" type="datetime1">
              <a:rPr lang="en-US" smtClean="0"/>
              <a:t>1/8/2024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E343A9-1067-4DCF-BACC-1F7F38050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84E471-04DB-4DB5-8CC5-16B3FC885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520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D87C0-272E-4E50-A316-78079B2B92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365125"/>
            <a:ext cx="1065911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06C1C9-1F69-432A-858C-D828B56E1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F6CA6-7293-4AA2-A0E0-A3BF4416E786}" type="datetime1">
              <a:rPr lang="en-US" smtClean="0"/>
              <a:t>1/8/2024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6D9A1B-D149-4B97-B161-3D7C9ADBC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B3722F-8C88-4E54-8CD6-12D31A05F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854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E1B4EE-6DFC-45F3-9174-D913EB57CB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87016-7BCD-46FB-8EE3-AB6C369108B4}" type="datetime1">
              <a:rPr lang="en-US" smtClean="0"/>
              <a:t>1/8/2024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F7F7DC-6DDE-4337-AD27-BBE7D5422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C58EA9-3AC4-421E-B133-1FA7757DF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565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035BB-74CC-43E9-B71F-A5C05D17E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457200"/>
            <a:ext cx="3994785" cy="2501900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AADC9E-7845-4DB1-87E3-6FBFB2B03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C925A8-2A07-43B9-B549-061F368498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77240" y="3092450"/>
            <a:ext cx="3994785" cy="277653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1A9037-0564-43A1-8156-1D9932E1F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47011-1FFC-4EF8-9A2E-53B4AD2ADBD4}" type="datetime1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FF0D40-D0E1-49C9-BE47-91BBC50AB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D129BD-890D-412E-9805-D29F4A0D3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322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8ADB4-BA7B-42C2-9C6C-58B2763F8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457200"/>
            <a:ext cx="3994785" cy="2505456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519B58-B546-4E6B-BE00-3D1D64DA86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AA0AB8-41A9-4548-9B83-3EFF79A007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77240" y="3081275"/>
            <a:ext cx="3994785" cy="2779776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BB33ED-A015-4992-A004-33D41CFFA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2EB47-45B4-4EF5-A743-B4885DD2F060}" type="datetime1">
              <a:rPr lang="en-US" smtClean="0"/>
              <a:t>1/8/2024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C29CDA-E85F-47D1-83B7-02A50DEBF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49625F-5352-4136-8AC4-F8899D00A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747434-7036-48DB-A148-6B3D8EE75C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37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8">
            <a:extLst>
              <a:ext uri="{FF2B5EF4-FFF2-40B4-BE49-F238E27FC236}">
                <a16:creationId xmlns:a16="http://schemas.microsoft.com/office/drawing/2014/main" id="{99B5B3C5-A599-465B-B2B9-866E8B2087CE}"/>
              </a:ext>
            </a:extLst>
          </p:cNvPr>
          <p:cNvSpPr/>
          <p:nvPr/>
        </p:nvSpPr>
        <p:spPr>
          <a:xfrm>
            <a:off x="-1" y="-1"/>
            <a:ext cx="12192001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5C84982-7DD0-43B1-8A2D-BFA4DF1B4E60}"/>
              </a:ext>
            </a:extLst>
          </p:cNvPr>
          <p:cNvSpPr/>
          <p:nvPr/>
        </p:nvSpPr>
        <p:spPr>
          <a:xfrm>
            <a:off x="-1" y="-1"/>
            <a:ext cx="12192001" cy="6858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8" name="Decorative Circles">
            <a:extLst>
              <a:ext uri="{FF2B5EF4-FFF2-40B4-BE49-F238E27FC236}">
                <a16:creationId xmlns:a16="http://schemas.microsoft.com/office/drawing/2014/main" id="{1D912E1C-3BBA-42F0-A3EE-FEC382E7230A}"/>
              </a:ext>
            </a:extLst>
          </p:cNvPr>
          <p:cNvGrpSpPr/>
          <p:nvPr/>
        </p:nvGrpSpPr>
        <p:grpSpPr>
          <a:xfrm>
            <a:off x="-1" y="-1"/>
            <a:ext cx="12192001" cy="6858001"/>
            <a:chOff x="-1" y="-1"/>
            <a:chExt cx="12192001" cy="6858001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FEEAC76-E273-46A8-8F8E-CE59860FE70D}"/>
                </a:ext>
              </a:extLst>
            </p:cNvPr>
            <p:cNvSpPr/>
            <p:nvPr/>
          </p:nvSpPr>
          <p:spPr>
            <a:xfrm>
              <a:off x="209098" y="727602"/>
              <a:ext cx="172408" cy="17240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76594A0E-9400-45AD-A431-1DA1C0B28966}"/>
                </a:ext>
              </a:extLst>
            </p:cNvPr>
            <p:cNvSpPr/>
            <p:nvPr/>
          </p:nvSpPr>
          <p:spPr>
            <a:xfrm>
              <a:off x="949947" y="136523"/>
              <a:ext cx="113367" cy="113367"/>
            </a:xfrm>
            <a:prstGeom prst="ellipse">
              <a:avLst/>
            </a:prstGeom>
            <a:solidFill>
              <a:srgbClr val="F39E2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0916D6C-D32F-42B6-8512-CD5EDB8F2B9B}"/>
                </a:ext>
              </a:extLst>
            </p:cNvPr>
            <p:cNvSpPr/>
            <p:nvPr/>
          </p:nvSpPr>
          <p:spPr>
            <a:xfrm>
              <a:off x="11575290" y="5859047"/>
              <a:ext cx="305780" cy="30578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834846D-59C6-40F4-907C-F1A4689B58F1}"/>
                </a:ext>
              </a:extLst>
            </p:cNvPr>
            <p:cNvSpPr/>
            <p:nvPr/>
          </p:nvSpPr>
          <p:spPr>
            <a:xfrm>
              <a:off x="95730" y="1133938"/>
              <a:ext cx="226735" cy="226735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5A257CDF-2E36-4DC7-8EE4-5CD8F8ECAC87}"/>
                </a:ext>
              </a:extLst>
            </p:cNvPr>
            <p:cNvSpPr/>
            <p:nvPr/>
          </p:nvSpPr>
          <p:spPr>
            <a:xfrm>
              <a:off x="11536830" y="554419"/>
              <a:ext cx="382700" cy="3827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D5B26E0E-A115-4AE2-82D8-76BB93CC494F}"/>
                </a:ext>
              </a:extLst>
            </p:cNvPr>
            <p:cNvSpPr/>
            <p:nvPr/>
          </p:nvSpPr>
          <p:spPr>
            <a:xfrm>
              <a:off x="11224303" y="299808"/>
              <a:ext cx="113367" cy="113367"/>
            </a:xfrm>
            <a:prstGeom prst="ellipse">
              <a:avLst/>
            </a:prstGeom>
            <a:solidFill>
              <a:srgbClr val="F39E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755058DB-7E01-4E95-BF59-983AA1BBB38E}"/>
                </a:ext>
              </a:extLst>
            </p:cNvPr>
            <p:cNvSpPr/>
            <p:nvPr/>
          </p:nvSpPr>
          <p:spPr>
            <a:xfrm>
              <a:off x="11629630" y="5482355"/>
              <a:ext cx="94160" cy="94160"/>
            </a:xfrm>
            <a:prstGeom prst="ellipse">
              <a:avLst/>
            </a:prstGeom>
            <a:solidFill>
              <a:srgbClr val="E3BEBE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A810F7E2-23F3-44D6-B09E-71E556536052}"/>
                </a:ext>
              </a:extLst>
            </p:cNvPr>
            <p:cNvSpPr/>
            <p:nvPr/>
          </p:nvSpPr>
          <p:spPr>
            <a:xfrm>
              <a:off x="10415328" y="6124958"/>
              <a:ext cx="113367" cy="11336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59D5C391-E1DB-410A-A78C-ED3BBDFF0758}"/>
                </a:ext>
              </a:extLst>
            </p:cNvPr>
            <p:cNvSpPr/>
            <p:nvPr/>
          </p:nvSpPr>
          <p:spPr>
            <a:xfrm>
              <a:off x="10120382" y="6255986"/>
              <a:ext cx="305780" cy="30578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77C4944D-9373-4283-BCAA-927A0316659E}"/>
                </a:ext>
              </a:extLst>
            </p:cNvPr>
            <p:cNvSpPr/>
            <p:nvPr/>
          </p:nvSpPr>
          <p:spPr>
            <a:xfrm>
              <a:off x="9934343" y="6204350"/>
              <a:ext cx="113367" cy="113367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6804C521-2D9F-4CE4-AFD3-D4F1551FEC6A}"/>
                </a:ext>
              </a:extLst>
            </p:cNvPr>
            <p:cNvSpPr/>
            <p:nvPr/>
          </p:nvSpPr>
          <p:spPr>
            <a:xfrm>
              <a:off x="11642244" y="6317718"/>
              <a:ext cx="549756" cy="540282"/>
            </a:xfrm>
            <a:custGeom>
              <a:avLst/>
              <a:gdLst>
                <a:gd name="connsiteX0" fmla="*/ 1224540 w 2115556"/>
                <a:gd name="connsiteY0" fmla="*/ 0 h 2079100"/>
                <a:gd name="connsiteX1" fmla="*/ 2090421 w 2115556"/>
                <a:gd name="connsiteY1" fmla="*/ 358660 h 2079100"/>
                <a:gd name="connsiteX2" fmla="*/ 2115556 w 2115556"/>
                <a:gd name="connsiteY2" fmla="*/ 386315 h 2079100"/>
                <a:gd name="connsiteX3" fmla="*/ 2115556 w 2115556"/>
                <a:gd name="connsiteY3" fmla="*/ 2062765 h 2079100"/>
                <a:gd name="connsiteX4" fmla="*/ 2100710 w 2115556"/>
                <a:gd name="connsiteY4" fmla="*/ 2079100 h 2079100"/>
                <a:gd name="connsiteX5" fmla="*/ 348370 w 2115556"/>
                <a:gd name="connsiteY5" fmla="*/ 2079100 h 2079100"/>
                <a:gd name="connsiteX6" fmla="*/ 279625 w 2115556"/>
                <a:gd name="connsiteY6" fmla="*/ 2003461 h 2079100"/>
                <a:gd name="connsiteX7" fmla="*/ 0 w 2115556"/>
                <a:gd name="connsiteY7" fmla="*/ 1224540 h 2079100"/>
                <a:gd name="connsiteX8" fmla="*/ 1224540 w 2115556"/>
                <a:gd name="connsiteY8" fmla="*/ 0 h 207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5556" h="2079100">
                  <a:moveTo>
                    <a:pt x="1224540" y="0"/>
                  </a:moveTo>
                  <a:cubicBezTo>
                    <a:pt x="1562687" y="0"/>
                    <a:pt x="1868823" y="137062"/>
                    <a:pt x="2090421" y="358660"/>
                  </a:cubicBezTo>
                  <a:lnTo>
                    <a:pt x="2115556" y="386315"/>
                  </a:lnTo>
                  <a:lnTo>
                    <a:pt x="2115556" y="2062765"/>
                  </a:lnTo>
                  <a:lnTo>
                    <a:pt x="2100710" y="2079100"/>
                  </a:lnTo>
                  <a:lnTo>
                    <a:pt x="348370" y="2079100"/>
                  </a:lnTo>
                  <a:lnTo>
                    <a:pt x="279625" y="2003461"/>
                  </a:lnTo>
                  <a:cubicBezTo>
                    <a:pt x="104938" y="1791789"/>
                    <a:pt x="0" y="1520419"/>
                    <a:pt x="0" y="1224540"/>
                  </a:cubicBezTo>
                  <a:cubicBezTo>
                    <a:pt x="0" y="548245"/>
                    <a:pt x="548245" y="0"/>
                    <a:pt x="1224540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9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55AC65C-13EF-4182-AA3C-62BE165CC033}"/>
                </a:ext>
              </a:extLst>
            </p:cNvPr>
            <p:cNvSpPr/>
            <p:nvPr/>
          </p:nvSpPr>
          <p:spPr>
            <a:xfrm>
              <a:off x="-1" y="-1"/>
              <a:ext cx="510196" cy="538336"/>
            </a:xfrm>
            <a:custGeom>
              <a:avLst/>
              <a:gdLst>
                <a:gd name="connsiteX0" fmla="*/ 0 w 510196"/>
                <a:gd name="connsiteY0" fmla="*/ 0 h 538336"/>
                <a:gd name="connsiteX1" fmla="*/ 459276 w 510196"/>
                <a:gd name="connsiteY1" fmla="*/ 0 h 538336"/>
                <a:gd name="connsiteX2" fmla="*/ 482126 w 510196"/>
                <a:gd name="connsiteY2" fmla="*/ 42098 h 538336"/>
                <a:gd name="connsiteX3" fmla="*/ 510196 w 510196"/>
                <a:gd name="connsiteY3" fmla="*/ 181136 h 538336"/>
                <a:gd name="connsiteX4" fmla="*/ 152996 w 510196"/>
                <a:gd name="connsiteY4" fmla="*/ 538336 h 538336"/>
                <a:gd name="connsiteX5" fmla="*/ 13958 w 510196"/>
                <a:gd name="connsiteY5" fmla="*/ 510266 h 538336"/>
                <a:gd name="connsiteX6" fmla="*/ 0 w 510196"/>
                <a:gd name="connsiteY6" fmla="*/ 502690 h 538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0196" h="538336">
                  <a:moveTo>
                    <a:pt x="0" y="0"/>
                  </a:moveTo>
                  <a:lnTo>
                    <a:pt x="459276" y="0"/>
                  </a:lnTo>
                  <a:lnTo>
                    <a:pt x="482126" y="42098"/>
                  </a:lnTo>
                  <a:cubicBezTo>
                    <a:pt x="500201" y="84833"/>
                    <a:pt x="510196" y="131817"/>
                    <a:pt x="510196" y="181136"/>
                  </a:cubicBezTo>
                  <a:cubicBezTo>
                    <a:pt x="510196" y="378412"/>
                    <a:pt x="350272" y="538336"/>
                    <a:pt x="152996" y="538336"/>
                  </a:cubicBezTo>
                  <a:cubicBezTo>
                    <a:pt x="103677" y="538336"/>
                    <a:pt x="56693" y="528341"/>
                    <a:pt x="13958" y="510266"/>
                  </a:cubicBezTo>
                  <a:lnTo>
                    <a:pt x="0" y="502690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9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40DA8D2-FA4B-4282-9D44-48C27B63A153}"/>
                </a:ext>
              </a:extLst>
            </p:cNvPr>
            <p:cNvSpPr/>
            <p:nvPr/>
          </p:nvSpPr>
          <p:spPr>
            <a:xfrm>
              <a:off x="10528695" y="1"/>
              <a:ext cx="554074" cy="282754"/>
            </a:xfrm>
            <a:custGeom>
              <a:avLst/>
              <a:gdLst>
                <a:gd name="connsiteX0" fmla="*/ 644 w 309162"/>
                <a:gd name="connsiteY0" fmla="*/ 0 h 157771"/>
                <a:gd name="connsiteX1" fmla="*/ 308518 w 309162"/>
                <a:gd name="connsiteY1" fmla="*/ 0 h 157771"/>
                <a:gd name="connsiteX2" fmla="*/ 309162 w 309162"/>
                <a:gd name="connsiteY2" fmla="*/ 3190 h 157771"/>
                <a:gd name="connsiteX3" fmla="*/ 154581 w 309162"/>
                <a:gd name="connsiteY3" fmla="*/ 157771 h 157771"/>
                <a:gd name="connsiteX4" fmla="*/ 0 w 309162"/>
                <a:gd name="connsiteY4" fmla="*/ 3190 h 157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162" h="157771">
                  <a:moveTo>
                    <a:pt x="644" y="0"/>
                  </a:moveTo>
                  <a:lnTo>
                    <a:pt x="308518" y="0"/>
                  </a:lnTo>
                  <a:lnTo>
                    <a:pt x="309162" y="3190"/>
                  </a:lnTo>
                  <a:cubicBezTo>
                    <a:pt x="309162" y="88563"/>
                    <a:pt x="239954" y="157771"/>
                    <a:pt x="154581" y="157771"/>
                  </a:cubicBezTo>
                  <a:cubicBezTo>
                    <a:pt x="69208" y="157771"/>
                    <a:pt x="0" y="88563"/>
                    <a:pt x="0" y="319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9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9065014-CB18-414D-A527-31ECC45700AB}"/>
                </a:ext>
              </a:extLst>
            </p:cNvPr>
            <p:cNvSpPr/>
            <p:nvPr/>
          </p:nvSpPr>
          <p:spPr>
            <a:xfrm>
              <a:off x="504140" y="1132500"/>
              <a:ext cx="84680" cy="846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F39E27A-56C1-4328-8DF1-2DA147C78483}"/>
                </a:ext>
              </a:extLst>
            </p:cNvPr>
            <p:cNvSpPr/>
            <p:nvPr/>
          </p:nvSpPr>
          <p:spPr>
            <a:xfrm>
              <a:off x="12051348" y="5576515"/>
              <a:ext cx="137603" cy="210490"/>
            </a:xfrm>
            <a:custGeom>
              <a:avLst/>
              <a:gdLst>
                <a:gd name="connsiteX0" fmla="*/ 105245 w 137603"/>
                <a:gd name="connsiteY0" fmla="*/ 0 h 210490"/>
                <a:gd name="connsiteX1" fmla="*/ 137603 w 137603"/>
                <a:gd name="connsiteY1" fmla="*/ 6533 h 210490"/>
                <a:gd name="connsiteX2" fmla="*/ 137603 w 137603"/>
                <a:gd name="connsiteY2" fmla="*/ 203957 h 210490"/>
                <a:gd name="connsiteX3" fmla="*/ 105245 w 137603"/>
                <a:gd name="connsiteY3" fmla="*/ 210490 h 210490"/>
                <a:gd name="connsiteX4" fmla="*/ 0 w 137603"/>
                <a:gd name="connsiteY4" fmla="*/ 105245 h 210490"/>
                <a:gd name="connsiteX5" fmla="*/ 105245 w 137603"/>
                <a:gd name="connsiteY5" fmla="*/ 0 h 210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603" h="210490">
                  <a:moveTo>
                    <a:pt x="105245" y="0"/>
                  </a:moveTo>
                  <a:lnTo>
                    <a:pt x="137603" y="6533"/>
                  </a:lnTo>
                  <a:lnTo>
                    <a:pt x="137603" y="203957"/>
                  </a:lnTo>
                  <a:lnTo>
                    <a:pt x="105245" y="210490"/>
                  </a:lnTo>
                  <a:cubicBezTo>
                    <a:pt x="47120" y="210490"/>
                    <a:pt x="0" y="163370"/>
                    <a:pt x="0" y="105245"/>
                  </a:cubicBezTo>
                  <a:cubicBezTo>
                    <a:pt x="0" y="47120"/>
                    <a:pt x="47120" y="0"/>
                    <a:pt x="105245" y="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9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2C5EC6-E331-4312-AC12-56D55F7D2B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77240" y="6488268"/>
            <a:ext cx="2743200" cy="23320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algn="l">
              <a:defRPr sz="1000" spc="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D24A4-5FEC-4062-8995-EB21925B3B40}" type="datetime1">
              <a:rPr lang="en-US" smtClean="0"/>
              <a:t>1/8/2024</a:t>
            </a:fld>
            <a:endParaRPr lang="en-US" sz="10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37FC5D-92B2-4B4D-8111-6EDEF28069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88268"/>
            <a:ext cx="4114800" cy="23320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algn="ctr">
              <a:defRPr sz="1000" spc="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sz="100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3A104D-C777-4A6E-8A43-F94028E5E3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93150" y="6488268"/>
            <a:ext cx="2743200" cy="233209"/>
          </a:xfrm>
          <a:prstGeom prst="rect">
            <a:avLst/>
          </a:prstGeom>
        </p:spPr>
        <p:txBody>
          <a:bodyPr lIns="109728" tIns="109728" rIns="109728" bIns="91440" anchor="ctr"/>
          <a:lstStyle>
            <a:lvl1pPr algn="r">
              <a:defRPr sz="1000" spc="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47434-7036-48DB-A148-6B3D8EE75CDA}" type="slidenum">
              <a:rPr lang="en-US" smtClean="0"/>
              <a:pPr/>
              <a:t>‹#›</a:t>
            </a:fld>
            <a:endParaRPr lang="en-US" sz="1000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2D3A74F-6169-4D30-A245-B46D738BE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7240" y="365125"/>
            <a:ext cx="10659110" cy="1325563"/>
          </a:xfrm>
          <a:prstGeom prst="rect">
            <a:avLst/>
          </a:prstGeom>
        </p:spPr>
        <p:txBody>
          <a:bodyPr lIns="109728" tIns="109728" rIns="109728" bIns="91440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877E64-7A05-44DA-81FA-6EF4806BBF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7240" y="1825625"/>
            <a:ext cx="10659110" cy="4351338"/>
          </a:xfrm>
          <a:prstGeom prst="rect">
            <a:avLst/>
          </a:prstGeom>
        </p:spPr>
        <p:txBody>
          <a:bodyPr lIns="109728" tIns="109728" rIns="109728" bIns="9144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3266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hf sldNum="0" hdr="0" ftr="0" dt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5400" b="0" kern="1200" spc="1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4000"/>
        </a:lnSpc>
        <a:spcBef>
          <a:spcPts val="1000"/>
        </a:spcBef>
        <a:buClr>
          <a:schemeClr val="tx2">
            <a:lumMod val="75000"/>
            <a:lumOff val="25000"/>
          </a:schemeClr>
        </a:buClr>
        <a:buFont typeface="Arial" panose="020B0604020202020204" pitchFamily="34" charset="0"/>
        <a:buChar char="•"/>
        <a:defRPr sz="2000" kern="1200" spc="7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4000"/>
        </a:lnSpc>
        <a:spcBef>
          <a:spcPts val="500"/>
        </a:spcBef>
        <a:buClr>
          <a:schemeClr val="tx2">
            <a:lumMod val="75000"/>
            <a:lumOff val="25000"/>
          </a:schemeClr>
        </a:buClr>
        <a:buFont typeface="Arial" panose="020B0604020202020204" pitchFamily="34" charset="0"/>
        <a:buChar char="•"/>
        <a:defRPr sz="1800" kern="1200" spc="7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4000"/>
        </a:lnSpc>
        <a:spcBef>
          <a:spcPts val="500"/>
        </a:spcBef>
        <a:buClr>
          <a:schemeClr val="tx2">
            <a:lumMod val="75000"/>
            <a:lumOff val="25000"/>
          </a:schemeClr>
        </a:buClr>
        <a:buFont typeface="Arial" panose="020B0604020202020204" pitchFamily="34" charset="0"/>
        <a:buChar char="•"/>
        <a:defRPr sz="1600" kern="1200" spc="7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4000"/>
        </a:lnSpc>
        <a:spcBef>
          <a:spcPts val="500"/>
        </a:spcBef>
        <a:buClr>
          <a:schemeClr val="tx2">
            <a:lumMod val="75000"/>
            <a:lumOff val="25000"/>
          </a:schemeClr>
        </a:buClr>
        <a:buFont typeface="Arial" panose="020B0604020202020204" pitchFamily="34" charset="0"/>
        <a:buChar char="•"/>
        <a:defRPr sz="1400" kern="1200" spc="7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4000"/>
        </a:lnSpc>
        <a:spcBef>
          <a:spcPts val="500"/>
        </a:spcBef>
        <a:buClr>
          <a:schemeClr val="tx2">
            <a:lumMod val="75000"/>
            <a:lumOff val="25000"/>
          </a:schemeClr>
        </a:buClr>
        <a:buFont typeface="Arial" panose="020B0604020202020204" pitchFamily="34" charset="0"/>
        <a:buChar char="•"/>
        <a:defRPr sz="1400" kern="1200" spc="7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33E0473-C315-42D8-A82A-A2FE49DC67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23A251-68F2-43E5-812B-4BBAE1AF5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Picture 1" descr="그림, 지도, 예술, 시각화이(가) 표시된 사진&#10;&#10;자동 생성된 설명">
            <a:extLst>
              <a:ext uri="{FF2B5EF4-FFF2-40B4-BE49-F238E27FC236}">
                <a16:creationId xmlns:a16="http://schemas.microsoft.com/office/drawing/2014/main" id="{329B97B0-D5B3-E799-7AED-270184CAEC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29670" r="-1" b="-1"/>
          <a:stretch/>
        </p:blipFill>
        <p:spPr>
          <a:xfrm>
            <a:off x="1525" y="10"/>
            <a:ext cx="12188951" cy="6857990"/>
          </a:xfrm>
          <a:prstGeom prst="rect">
            <a:avLst/>
          </a:prstGeom>
        </p:spPr>
      </p:pic>
      <p:grpSp>
        <p:nvGrpSpPr>
          <p:cNvPr id="13" name="decorative circle">
            <a:extLst>
              <a:ext uri="{FF2B5EF4-FFF2-40B4-BE49-F238E27FC236}">
                <a16:creationId xmlns:a16="http://schemas.microsoft.com/office/drawing/2014/main" id="{0350AF23-2606-421F-AB7B-23D9B48F3E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14102" y="236341"/>
            <a:ext cx="11340713" cy="5464029"/>
            <a:chOff x="314102" y="236341"/>
            <a:chExt cx="11340713" cy="5464029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526A544A-3C76-4502-A741-F4DB0E2CD2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60448" y="3803994"/>
              <a:ext cx="94160" cy="94160"/>
            </a:xfrm>
            <a:prstGeom prst="ellipse">
              <a:avLst/>
            </a:prstGeom>
            <a:solidFill>
              <a:srgbClr val="E3BEBE">
                <a:alpha val="2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17B8593-D171-47B5-8D1A-E34E7B1384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14102" y="3044381"/>
              <a:ext cx="226735" cy="226735"/>
            </a:xfrm>
            <a:prstGeom prst="ellipse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1FEF60D4-64F6-450F-B86D-383EEA1C84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188374" y="386135"/>
              <a:ext cx="466441" cy="466441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97D4A7C-B520-46CB-9A94-711F53997B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065714" y="236341"/>
              <a:ext cx="113367" cy="113367"/>
            </a:xfrm>
            <a:prstGeom prst="ellipse">
              <a:avLst/>
            </a:prstGeom>
            <a:solidFill>
              <a:srgbClr val="F39E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2B7B976F-E84B-4936-90D7-C8298A5E7B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51535" y="2516671"/>
              <a:ext cx="466441" cy="4664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DC91FFEC-59DF-4D22-A925-F515207692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230142" y="4588038"/>
              <a:ext cx="113367" cy="11336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58931E95-0847-47E4-8AEC-312312A032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02046" y="5394590"/>
              <a:ext cx="305780" cy="30578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3C094915-EF93-49A0-9B90-C44FB9B500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408287" y="5160714"/>
              <a:ext cx="113367" cy="11336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567A9F77-6568-4D1F-578B-18A94AFCE0E7}"/>
              </a:ext>
            </a:extLst>
          </p:cNvPr>
          <p:cNvSpPr txBox="1"/>
          <p:nvPr/>
        </p:nvSpPr>
        <p:spPr>
          <a:xfrm>
            <a:off x="1018674" y="2727157"/>
            <a:ext cx="9264315" cy="78280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latinLnBrk="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ko-KR" altLang="en-US" sz="3200" b="1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선형 회귀를 통한 서열 위치 효과의 심층 분석</a:t>
            </a:r>
          </a:p>
        </p:txBody>
      </p:sp>
    </p:spTree>
    <p:extLst>
      <p:ext uri="{BB962C8B-B14F-4D97-AF65-F5344CB8AC3E}">
        <p14:creationId xmlns:p14="http://schemas.microsoft.com/office/powerpoint/2010/main" val="3407777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5FB86E-BB0C-8A80-E01F-C942534B74B9}"/>
              </a:ext>
            </a:extLst>
          </p:cNvPr>
          <p:cNvSpPr txBox="1"/>
          <p:nvPr/>
        </p:nvSpPr>
        <p:spPr>
          <a:xfrm>
            <a:off x="585536" y="457199"/>
            <a:ext cx="9336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>
                <a:latin typeface="+mj-lt"/>
              </a:rPr>
              <a:t>서열 위치 효과 </a:t>
            </a:r>
            <a:r>
              <a:rPr lang="en-US" altLang="ko-KR" sz="4000" b="1" dirty="0">
                <a:latin typeface="+mj-lt"/>
              </a:rPr>
              <a:t>(Serial</a:t>
            </a:r>
            <a:r>
              <a:rPr lang="ko-KR" altLang="en-US" sz="4000" b="1" dirty="0">
                <a:latin typeface="+mj-lt"/>
              </a:rPr>
              <a:t> </a:t>
            </a:r>
            <a:r>
              <a:rPr lang="en-US" altLang="ko-KR" sz="4000" b="1" dirty="0">
                <a:latin typeface="+mj-lt"/>
              </a:rPr>
              <a:t>Position Effect)</a:t>
            </a:r>
            <a:endParaRPr lang="ko-KR" altLang="en-US" sz="4000" b="1" dirty="0">
              <a:latin typeface="+mj-lt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47FD40E-B839-42D6-8150-3E5319FC70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149" y="1897616"/>
            <a:ext cx="8586416" cy="3062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510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5FB86E-BB0C-8A80-E01F-C942534B74B9}"/>
              </a:ext>
            </a:extLst>
          </p:cNvPr>
          <p:cNvSpPr txBox="1"/>
          <p:nvPr/>
        </p:nvSpPr>
        <p:spPr>
          <a:xfrm>
            <a:off x="585536" y="457199"/>
            <a:ext cx="9336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>
                <a:latin typeface="+mj-lt"/>
              </a:rPr>
              <a:t>서열 위치 효과 </a:t>
            </a:r>
            <a:r>
              <a:rPr lang="en-US" altLang="ko-KR" sz="4000" b="1" dirty="0">
                <a:latin typeface="+mj-lt"/>
              </a:rPr>
              <a:t>(Serial</a:t>
            </a:r>
            <a:r>
              <a:rPr lang="ko-KR" altLang="en-US" sz="4000" b="1" dirty="0">
                <a:latin typeface="+mj-lt"/>
              </a:rPr>
              <a:t> </a:t>
            </a:r>
            <a:r>
              <a:rPr lang="en-US" altLang="ko-KR" sz="4000" b="1" dirty="0">
                <a:latin typeface="+mj-lt"/>
              </a:rPr>
              <a:t>Position Effect)</a:t>
            </a:r>
            <a:endParaRPr lang="ko-KR" altLang="en-US" sz="4000" b="1" dirty="0">
              <a:latin typeface="+mj-lt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47FD40E-B839-42D6-8150-3E5319FC70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149" y="1897616"/>
            <a:ext cx="8586416" cy="3062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558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5FB86E-BB0C-8A80-E01F-C942534B74B9}"/>
              </a:ext>
            </a:extLst>
          </p:cNvPr>
          <p:cNvSpPr txBox="1"/>
          <p:nvPr/>
        </p:nvSpPr>
        <p:spPr>
          <a:xfrm>
            <a:off x="585536" y="457199"/>
            <a:ext cx="9336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>
                <a:latin typeface="+mj-lt"/>
              </a:rPr>
              <a:t>서열 위치 효과 </a:t>
            </a:r>
            <a:r>
              <a:rPr lang="en-US" altLang="ko-KR" sz="4000" b="1" dirty="0">
                <a:latin typeface="+mj-lt"/>
              </a:rPr>
              <a:t>(Serial</a:t>
            </a:r>
            <a:r>
              <a:rPr lang="ko-KR" altLang="en-US" sz="4000" b="1" dirty="0">
                <a:latin typeface="+mj-lt"/>
              </a:rPr>
              <a:t> </a:t>
            </a:r>
            <a:r>
              <a:rPr lang="en-US" altLang="ko-KR" sz="4000" b="1" dirty="0">
                <a:latin typeface="+mj-lt"/>
              </a:rPr>
              <a:t>Position Effect)</a:t>
            </a:r>
            <a:endParaRPr lang="ko-KR" altLang="en-US" sz="4000" b="1" dirty="0">
              <a:latin typeface="+mj-lt"/>
            </a:endParaRPr>
          </a:p>
        </p:txBody>
      </p:sp>
      <p:pic>
        <p:nvPicPr>
          <p:cNvPr id="3074" name="Picture 2" descr="undefined">
            <a:extLst>
              <a:ext uri="{FF2B5EF4-FFF2-40B4-BE49-F238E27FC236}">
                <a16:creationId xmlns:a16="http://schemas.microsoft.com/office/drawing/2014/main" id="{5684D354-3D75-4C48-7B97-9C2B9A5AFB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53" y="1820435"/>
            <a:ext cx="3891015" cy="2477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2B99DF2-F108-1A9A-1DBD-D10E864AE65E}"/>
              </a:ext>
            </a:extLst>
          </p:cNvPr>
          <p:cNvSpPr txBox="1"/>
          <p:nvPr/>
        </p:nvSpPr>
        <p:spPr>
          <a:xfrm>
            <a:off x="4716780" y="1905000"/>
            <a:ext cx="73456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서열 위치 효과는 서열 안의 처음과 마지막 항목을 가장 잘 기억하고</a:t>
            </a:r>
            <a:r>
              <a:rPr lang="en-US" altLang="ko-KR" dirty="0"/>
              <a:t>, </a:t>
            </a:r>
            <a:r>
              <a:rPr lang="ko-KR" altLang="en-US" dirty="0"/>
              <a:t>중간의 항목들을 잘 기억하지 못하는 기질을 말한다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임의의 순서의 항목 목록을 회상하라고 </a:t>
            </a:r>
            <a:r>
              <a:rPr lang="ko-KR" altLang="en-US" dirty="0" err="1"/>
              <a:t>요청받을</a:t>
            </a:r>
            <a:r>
              <a:rPr lang="ko-KR" altLang="en-US" dirty="0"/>
              <a:t> 때</a:t>
            </a:r>
            <a:r>
              <a:rPr lang="en-US" altLang="ko-KR" dirty="0"/>
              <a:t>, </a:t>
            </a:r>
            <a:r>
              <a:rPr lang="ko-KR" altLang="en-US" dirty="0"/>
              <a:t>사람들은 목록의 마지막 것과 함께 회상을 시작하고 해당 항목들을 가장 잘 회상하는 경향이 있는데 이를 최신 효과</a:t>
            </a:r>
            <a:r>
              <a:rPr lang="en-US" altLang="ko-KR" dirty="0"/>
              <a:t>(recency effect)</a:t>
            </a:r>
            <a:r>
              <a:rPr lang="ko-KR" altLang="en-US" dirty="0"/>
              <a:t>라고 한다</a:t>
            </a:r>
            <a:r>
              <a:rPr lang="en-US" altLang="ko-KR" dirty="0"/>
              <a:t>. </a:t>
            </a:r>
            <a:r>
              <a:rPr lang="ko-KR" altLang="en-US" dirty="0"/>
              <a:t>더 이전의 목록 항목 중 최초의 일부 항목은 중간의 항목들보다 더 자주 회상하는 경향이 있는데 이를 초두 효과</a:t>
            </a:r>
            <a:r>
              <a:rPr lang="en-US" altLang="ko-KR" dirty="0"/>
              <a:t>(primacy effect)</a:t>
            </a:r>
            <a:r>
              <a:rPr lang="ko-KR" altLang="en-US" dirty="0"/>
              <a:t>라고 한다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991202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35977DB-1494-EBE5-B33E-8C8F860B9441}"/>
              </a:ext>
            </a:extLst>
          </p:cNvPr>
          <p:cNvSpPr txBox="1"/>
          <p:nvPr/>
        </p:nvSpPr>
        <p:spPr>
          <a:xfrm>
            <a:off x="585537" y="457199"/>
            <a:ext cx="45238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b="1" dirty="0">
                <a:latin typeface="+mj-lt"/>
              </a:rPr>
              <a:t>Contents</a:t>
            </a:r>
            <a:endParaRPr lang="ko-KR" altLang="en-US" sz="4000" b="1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7A26A2-170A-E3EC-7AC8-BED6D40CC986}"/>
              </a:ext>
            </a:extLst>
          </p:cNvPr>
          <p:cNvSpPr txBox="1"/>
          <p:nvPr/>
        </p:nvSpPr>
        <p:spPr>
          <a:xfrm>
            <a:off x="585537" y="1387642"/>
            <a:ext cx="814938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/>
              <a:t>서열 위치 효과</a:t>
            </a: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/>
              <a:t>미분과 함수의 최대 최소</a:t>
            </a: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/>
              <a:t>선형 회귀</a:t>
            </a: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/>
              <a:t>이차회귀분석과 비선형회귀</a:t>
            </a: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/>
              <a:t>연구의 목적</a:t>
            </a:r>
            <a:r>
              <a:rPr lang="en-US" altLang="ko-KR" dirty="0"/>
              <a:t>,</a:t>
            </a:r>
            <a:r>
              <a:rPr lang="ko-KR" altLang="en-US" dirty="0"/>
              <a:t> 기존 연구와의 </a:t>
            </a:r>
            <a:r>
              <a:rPr lang="ko-KR" altLang="en-US" dirty="0" err="1"/>
              <a:t>차별점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176315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5FB86E-BB0C-8A80-E01F-C942534B74B9}"/>
              </a:ext>
            </a:extLst>
          </p:cNvPr>
          <p:cNvSpPr txBox="1"/>
          <p:nvPr/>
        </p:nvSpPr>
        <p:spPr>
          <a:xfrm>
            <a:off x="585536" y="457199"/>
            <a:ext cx="71146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>
                <a:latin typeface="+mj-lt"/>
              </a:rPr>
              <a:t>미분과 함수의 최대 최소</a:t>
            </a:r>
            <a:endParaRPr lang="ko-KR" altLang="en-US" sz="4000" b="1" dirty="0">
              <a:latin typeface="+mj-lt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B083E96A-CA97-A0C5-AF00-14310B0885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288" y="2033785"/>
            <a:ext cx="3648362" cy="372437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78C575C-CB4E-8E71-BA47-DF66BEDE9406}"/>
                  </a:ext>
                </a:extLst>
              </p:cNvPr>
              <p:cNvSpPr txBox="1"/>
              <p:nvPr/>
            </p:nvSpPr>
            <p:spPr>
              <a:xfrm>
                <a:off x="4886324" y="2033785"/>
                <a:ext cx="6162675" cy="29855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dirty="0"/>
                  <a:t>미분이란 어떤 함수 </a:t>
                </a:r>
                <a:r>
                  <a:rPr lang="en-US" altLang="ko-KR" dirty="0"/>
                  <a:t>f(x)</a:t>
                </a:r>
                <a:r>
                  <a:rPr lang="ko-KR" altLang="en-US" dirty="0"/>
                  <a:t>의 도함수를 구하는 것이고</a:t>
                </a:r>
                <a:r>
                  <a:rPr lang="en-US" altLang="ko-KR" dirty="0"/>
                  <a:t>, </a:t>
                </a:r>
                <a:r>
                  <a:rPr lang="ko-KR" altLang="en-US" dirty="0"/>
                  <a:t>도함수를 구하는 여러가지 방법을 미분법이라고 말한다</a:t>
                </a:r>
                <a:r>
                  <a:rPr lang="en-US" altLang="ko-KR" dirty="0"/>
                  <a:t>.</a:t>
                </a:r>
              </a:p>
              <a:p>
                <a:endParaRPr lang="en-US" altLang="ko-KR" dirty="0"/>
              </a:p>
              <a:p>
                <a:r>
                  <a:rPr lang="ko-KR" altLang="en-US" dirty="0"/>
                  <a:t>어떤 함수의 일정 구간 </a:t>
                </a:r>
                <a14:m>
                  <m:oMath xmlns:m="http://schemas.openxmlformats.org/officeDocument/2006/math">
                    <m:r>
                      <a:rPr lang="ko-KR" altLang="en-US" i="1" smtClean="0">
                        <a:latin typeface="Cambria Math" panose="02040503050406030204" pitchFamily="18" charset="0"/>
                      </a:rPr>
                      <m:t>∆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ko-KR" altLang="en-US" dirty="0"/>
                  <a:t>동안 함수의 값이 </a:t>
                </a:r>
                <a14:m>
                  <m:oMath xmlns:m="http://schemas.openxmlformats.org/officeDocument/2006/math">
                    <m:r>
                      <a:rPr lang="ko-KR" altLang="en-US" i="1" smtClean="0">
                        <a:latin typeface="Cambria Math" panose="02040503050406030204" pitchFamily="18" charset="0"/>
                      </a:rPr>
                      <m:t>∆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ko-KR" altLang="en-US" dirty="0"/>
                  <a:t>만큼 변화했다고 생각하자</a:t>
                </a:r>
                <a:r>
                  <a:rPr lang="en-US" altLang="ko-KR" dirty="0"/>
                  <a:t>. </a:t>
                </a:r>
                <a:r>
                  <a:rPr lang="ko-KR" altLang="en-US" dirty="0"/>
                  <a:t>이 때 이 구간에서 함수의 평균 변화율은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ko-KR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altLang="ko-K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∆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ko-KR" altLang="en-US" dirty="0"/>
                  <a:t>이다</a:t>
                </a:r>
                <a:r>
                  <a:rPr lang="en-US" altLang="ko-KR" dirty="0"/>
                  <a:t>. </a:t>
                </a:r>
                <a:r>
                  <a:rPr lang="ko-KR" altLang="en-US" dirty="0"/>
                  <a:t>반면에 함수의 순간 변화율은 일정 구간 </a:t>
                </a:r>
                <a14:m>
                  <m:oMath xmlns:m="http://schemas.openxmlformats.org/officeDocument/2006/math">
                    <m:r>
                      <a:rPr lang="ko-KR" altLang="en-US" i="1" smtClean="0">
                        <a:latin typeface="Cambria Math" panose="02040503050406030204" pitchFamily="18" charset="0"/>
                      </a:rPr>
                      <m:t>∆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ko-KR" altLang="en-US" dirty="0"/>
                  <a:t>를</a:t>
                </a:r>
                <a:r>
                  <a:rPr lang="en-US" altLang="ko-KR" dirty="0"/>
                  <a:t> </a:t>
                </a:r>
                <a:r>
                  <a:rPr lang="ko-KR" altLang="en-US" dirty="0"/>
                  <a:t>한없이 </a:t>
                </a:r>
                <a:r>
                  <a:rPr lang="en-US" altLang="ko-KR" dirty="0"/>
                  <a:t>0</a:t>
                </a:r>
                <a:r>
                  <a:rPr lang="ko-KR" altLang="en-US" dirty="0"/>
                  <a:t>에 가까이 만든 경사라고 생각할 수 있다</a:t>
                </a:r>
                <a:r>
                  <a:rPr lang="en-US" altLang="ko-KR" dirty="0"/>
                  <a:t>. </a:t>
                </a:r>
                <a:r>
                  <a:rPr lang="ko-KR" altLang="en-US" dirty="0"/>
                  <a:t>이 순간 변화율을 </a:t>
                </a:r>
                <a:r>
                  <a:rPr lang="en-US" altLang="ko-KR" dirty="0"/>
                  <a:t>x</a:t>
                </a:r>
                <a:r>
                  <a:rPr lang="ko-KR" altLang="en-US" dirty="0"/>
                  <a:t>에 따른 함수로 표현한 것이 도함수이다</a:t>
                </a:r>
                <a:r>
                  <a:rPr lang="en-US" altLang="ko-KR" dirty="0"/>
                  <a:t>.</a:t>
                </a:r>
              </a:p>
              <a:p>
                <a:endParaRPr lang="en-US" altLang="ko-KR" dirty="0"/>
              </a:p>
              <a:p>
                <a:r>
                  <a:rPr lang="ko-KR" altLang="en-US" dirty="0"/>
                  <a:t>아래는 도함수를 구하는 수식이다</a:t>
                </a:r>
                <a:r>
                  <a:rPr lang="en-US" altLang="ko-KR" dirty="0"/>
                  <a:t>.</a:t>
                </a:r>
                <a:endParaRPr lang="ko-KR" altLang="en-US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78C575C-CB4E-8E71-BA47-DF66BEDE94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6324" y="2033785"/>
                <a:ext cx="6162675" cy="2985561"/>
              </a:xfrm>
              <a:prstGeom prst="rect">
                <a:avLst/>
              </a:prstGeom>
              <a:blipFill>
                <a:blip r:embed="rId3"/>
                <a:stretch>
                  <a:fillRect l="-891" t="-1227" b="-245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그림 9">
            <a:extLst>
              <a:ext uri="{FF2B5EF4-FFF2-40B4-BE49-F238E27FC236}">
                <a16:creationId xmlns:a16="http://schemas.microsoft.com/office/drawing/2014/main" id="{91231E6E-7B48-61E3-C212-265CDAB91F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4001" y="5248496"/>
            <a:ext cx="2467319" cy="1019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5006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5FB86E-BB0C-8A80-E01F-C942534B74B9}"/>
              </a:ext>
            </a:extLst>
          </p:cNvPr>
          <p:cNvSpPr txBox="1"/>
          <p:nvPr/>
        </p:nvSpPr>
        <p:spPr>
          <a:xfrm>
            <a:off x="585536" y="457199"/>
            <a:ext cx="71146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>
                <a:latin typeface="+mj-lt"/>
              </a:rPr>
              <a:t>미분과 함수의 최대 최소</a:t>
            </a:r>
            <a:endParaRPr lang="ko-KR" altLang="en-US" sz="4000" b="1" dirty="0">
              <a:latin typeface="+mj-lt"/>
            </a:endParaRPr>
          </a:p>
        </p:txBody>
      </p:sp>
      <p:pic>
        <p:nvPicPr>
          <p:cNvPr id="1026" name="Picture 2" descr="극대와 극소] 최대와 최소의 한 종류일 뿐이다 : 네이버 블로그">
            <a:extLst>
              <a:ext uri="{FF2B5EF4-FFF2-40B4-BE49-F238E27FC236}">
                <a16:creationId xmlns:a16="http://schemas.microsoft.com/office/drawing/2014/main" id="{455381FC-AF1B-2388-C784-5E7514B1F2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254" y="2411470"/>
            <a:ext cx="3932795" cy="267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5819D54-8A44-83EE-C2B2-C37BB0BD26FF}"/>
              </a:ext>
            </a:extLst>
          </p:cNvPr>
          <p:cNvSpPr txBox="1"/>
          <p:nvPr/>
        </p:nvSpPr>
        <p:spPr>
          <a:xfrm>
            <a:off x="5029200" y="2575262"/>
            <a:ext cx="48672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함수의 최댓값 </a:t>
            </a:r>
            <a:r>
              <a:rPr lang="en-US" altLang="ko-KR" dirty="0"/>
              <a:t>Global Maximum</a:t>
            </a:r>
          </a:p>
          <a:p>
            <a:endParaRPr lang="en-US" altLang="ko-KR" dirty="0"/>
          </a:p>
          <a:p>
            <a:r>
              <a:rPr lang="ko-KR" altLang="en-US" dirty="0"/>
              <a:t>함수의 최솟값 </a:t>
            </a:r>
            <a:r>
              <a:rPr lang="en-US" altLang="ko-KR" dirty="0"/>
              <a:t>Global Minimum</a:t>
            </a:r>
          </a:p>
          <a:p>
            <a:endParaRPr lang="en-US" altLang="ko-KR" dirty="0"/>
          </a:p>
          <a:p>
            <a:r>
              <a:rPr lang="ko-KR" altLang="en-US" dirty="0"/>
              <a:t>함수의 </a:t>
            </a:r>
            <a:r>
              <a:rPr lang="ko-KR" altLang="en-US" dirty="0" err="1"/>
              <a:t>극대값</a:t>
            </a:r>
            <a:r>
              <a:rPr lang="ko-KR" altLang="en-US" dirty="0"/>
              <a:t> </a:t>
            </a:r>
            <a:r>
              <a:rPr lang="en-US" altLang="ko-KR" dirty="0"/>
              <a:t>Local maximum</a:t>
            </a:r>
          </a:p>
          <a:p>
            <a:endParaRPr lang="en-US" altLang="ko-KR" dirty="0"/>
          </a:p>
          <a:p>
            <a:r>
              <a:rPr lang="ko-KR" altLang="en-US" dirty="0"/>
              <a:t>함수의 </a:t>
            </a:r>
            <a:r>
              <a:rPr lang="ko-KR" altLang="en-US" dirty="0" err="1"/>
              <a:t>극소값</a:t>
            </a:r>
            <a:r>
              <a:rPr lang="ko-KR" altLang="en-US" dirty="0"/>
              <a:t> </a:t>
            </a:r>
            <a:r>
              <a:rPr lang="en-US" altLang="ko-KR" dirty="0"/>
              <a:t>Local minimum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76203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5FB86E-BB0C-8A80-E01F-C942534B74B9}"/>
              </a:ext>
            </a:extLst>
          </p:cNvPr>
          <p:cNvSpPr txBox="1"/>
          <p:nvPr/>
        </p:nvSpPr>
        <p:spPr>
          <a:xfrm>
            <a:off x="585536" y="457199"/>
            <a:ext cx="71146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>
                <a:latin typeface="+mj-lt"/>
              </a:rPr>
              <a:t>선형 회귀 </a:t>
            </a:r>
            <a:r>
              <a:rPr lang="en-US" altLang="ko-KR" sz="4000" b="1" dirty="0">
                <a:latin typeface="+mj-lt"/>
              </a:rPr>
              <a:t>(Linear regression)</a:t>
            </a:r>
            <a:endParaRPr lang="ko-KR" altLang="en-US" sz="4000" b="1" dirty="0">
              <a:latin typeface="+mj-lt"/>
            </a:endParaRPr>
          </a:p>
        </p:txBody>
      </p:sp>
      <p:pic>
        <p:nvPicPr>
          <p:cNvPr id="2052" name="Picture 4" descr="Linear regression - Wikipedia">
            <a:extLst>
              <a:ext uri="{FF2B5EF4-FFF2-40B4-BE49-F238E27FC236}">
                <a16:creationId xmlns:a16="http://schemas.microsoft.com/office/drawing/2014/main" id="{1FDAF1E0-52CC-DE07-3F90-A61B2D0B9B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83" y="3207068"/>
            <a:ext cx="2853905" cy="189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467366C-9CEB-1319-C265-36BB83BBB9D0}"/>
                  </a:ext>
                </a:extLst>
              </p:cNvPr>
              <p:cNvSpPr txBox="1"/>
              <p:nvPr/>
            </p:nvSpPr>
            <p:spPr>
              <a:xfrm>
                <a:off x="3441032" y="1692442"/>
                <a:ext cx="7892715" cy="47867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ko-KR" altLang="en-US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ko-KR" b="0" dirty="0"/>
              </a:p>
              <a:p>
                <a:endParaRPr lang="en-US" altLang="ko-KR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𝑙𝑜𝑠𝑠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𝑓𝑢𝑛𝑐𝑡𝑖𝑜𝑛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ko-KR" i="1">
                              <a:latin typeface="Cambria Math" panose="02040503050406030204" pitchFamily="18" charset="0"/>
                            </a:rPr>
                            <m:t>(</m:t>
                          </m:r>
                          <m:acc>
                            <m:accPr>
                              <m:chr m:val="̂"/>
                              <m:ctrlPr>
                                <a:rPr lang="en-US" altLang="ko-KR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ko-KR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  <m:r>
                            <a:rPr lang="en-US" altLang="ko-KR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ko-KR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altLang="ko-KR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altLang="ko-KR" dirty="0"/>
              </a:p>
              <a:p>
                <a:endParaRPr lang="en-US" altLang="ko-K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𝐼𝑛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𝑠𝑎𝑚𝑝𝑙𝑒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𝑠𝑝𝑎𝑐𝑒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𝑙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altLang="ko-K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altLang="ko-KR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altLang="ko-K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altLang="ko-KR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)= </m:t>
                      </m:r>
                      <m:nary>
                        <m:naryPr>
                          <m:chr m:val="∑"/>
                          <m:limLoc m:val="subSup"/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5"/>
                            </m:rP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sup>
                        <m:e>
                          <m:f>
                            <m:fPr>
                              <m:ctrlPr>
                                <a:rPr lang="en-US" altLang="ko-KR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ko-KR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ko-KR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altLang="ko-KR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ko-KR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acc>
                                <m:accPr>
                                  <m:chr m:val="̂"/>
                                  <m:ctrlPr>
                                    <a:rPr lang="en-US" altLang="ko-KR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altLang="ko-KR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b="0" i="1" smtClean="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altLang="ko-KR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acc>
                              <m:r>
                                <a:rPr lang="en-US" altLang="ko-KR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ko-KR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ko-KR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altLang="ko-KR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altLang="ko-KR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subSup"/>
                          <m:ctrlPr>
                            <a:rPr lang="en-US" altLang="ko-KR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5"/>
                            </m:rPr>
                            <a:rPr lang="en-US" altLang="ko-KR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ko-KR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altLang="ko-KR" i="1">
                              <a:latin typeface="Cambria Math" panose="02040503050406030204" pitchFamily="18" charset="0"/>
                            </a:rPr>
                            <m:t>𝑁</m:t>
                          </m:r>
                        </m:sup>
                        <m:e>
                          <m:f>
                            <m:fPr>
                              <m:ctrlPr>
                                <a:rPr lang="en-US" altLang="ko-KR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ko-KR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ko-KR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altLang="ko-KR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ko-KR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altLang="ko-KR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altLang="ko-KR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ko-KR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ko-KR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altLang="ko-KR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altLang="ko-KR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altLang="ko-KR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ko-KR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altLang="ko-KR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ko-KR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altLang="ko-KR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US" altLang="ko-KR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altLang="ko-KR" dirty="0"/>
              </a:p>
              <a:p>
                <a:endParaRPr lang="en-US" altLang="ko-KR" dirty="0"/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𝜕</m:t>
                        </m:r>
                        <m:r>
                          <a:rPr lang="en-US" altLang="ko-KR" i="1" smtClean="0"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𝜕</m:t>
                        </m:r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ko-KR" dirty="0"/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ko-KR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  <m:e>
                        <m:d>
                          <m:d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  <m:sSub>
                          <m:sSubPr>
                            <m:ctrlPr>
                              <a:rPr lang="en-US" altLang="ko-KR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nary>
                      <m:naryPr>
                        <m:chr m:val="∑"/>
                        <m:limLoc m:val="subSup"/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ko-KR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  <m:e>
                        <m:sSubSup>
                          <m:sSubSupPr>
                            <m:ctrlPr>
                              <a:rPr lang="en-US" altLang="ko-KR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nary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nary>
                      <m:naryPr>
                        <m:chr m:val="∑"/>
                        <m:limLoc m:val="subSup"/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ko-KR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  <m:e>
                        <m:sSub>
                          <m:sSubPr>
                            <m:ctrlPr>
                              <a:rPr lang="en-US" altLang="ko-KR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−</m:t>
                    </m:r>
                    <m:nary>
                      <m:naryPr>
                        <m:chr m:val="∑"/>
                        <m:limLoc m:val="subSup"/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ko-KR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  <m:e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sSub>
                      <m:sSubPr>
                        <m:ctrlPr>
                          <a:rPr lang="en-US" altLang="ko-KR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altLang="ko-KR" dirty="0"/>
              </a:p>
              <a:p>
                <a:pPr algn="ctr"/>
                <a:endParaRPr lang="en-US" altLang="ko-KR" dirty="0"/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altLang="ko-KR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𝜕</m:t>
                        </m:r>
                        <m:r>
                          <a:rPr lang="en-US" altLang="ko-KR" i="1" smtClean="0"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𝜕</m:t>
                        </m:r>
                        <m:sSub>
                          <m:sSubPr>
                            <m:ctrlPr>
                              <a:rPr lang="en-US" altLang="ko-KR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ko-KR" dirty="0"/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ko-KR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  <m:e>
                        <m:d>
                          <m:d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</m:nary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nary>
                      <m:naryPr>
                        <m:chr m:val="∑"/>
                        <m:limLoc m:val="subSup"/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ko-KR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  <m:e>
                        <m:sSub>
                          <m:sSubPr>
                            <m:ctrlPr>
                              <a:rPr lang="en-US" altLang="ko-KR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−</m:t>
                    </m:r>
                    <m:nary>
                      <m:naryPr>
                        <m:chr m:val="∑"/>
                        <m:limLoc m:val="subSup"/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ko-KR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  <m:e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endParaRPr lang="en-US" altLang="ko-KR" dirty="0"/>
              </a:p>
              <a:p>
                <a:pPr algn="ctr"/>
                <a:endParaRPr lang="en-US" altLang="ko-KR" dirty="0"/>
              </a:p>
              <a:p>
                <a:pPr algn="ctr"/>
                <a14:m>
                  <m:oMath xmlns:m="http://schemas.openxmlformats.org/officeDocument/2006/math"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𝐼𝑓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altLang="ko-KR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𝜕</m:t>
                        </m:r>
                        <m:r>
                          <a:rPr lang="en-US" altLang="ko-KR" i="1" smtClean="0"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𝜕</m:t>
                        </m:r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ko-KR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=0 </m:t>
                    </m:r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&amp;</m:t>
                    </m:r>
                    <m:r>
                      <a:rPr lang="en-US" altLang="ko-KR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𝜕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𝑙</m:t>
                        </m:r>
                        <m:d>
                          <m:d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altLang="ko-KR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𝜕</m:t>
                        </m:r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ko-KR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=0</m:t>
                    </m:r>
                    <m:r>
                      <a:rPr lang="en-US" altLang="ko-KR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,  </m:t>
                    </m:r>
                    <m:sSub>
                      <m:sSubPr>
                        <m:ctrlP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limLoc m:val="subSup"/>
                            <m:ctrlPr>
                              <a:rPr lang="en-US" altLang="ko-KR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5"/>
                              </m:rPr>
                              <a:rPr lang="en-US" altLang="ko-KR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ko-KR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brk m:alnAt="25"/>
                              </m:rPr>
                              <a:rPr lang="en-US" altLang="ko-KR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ko-KR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sup>
                          <m:e>
                            <m:d>
                              <m:dPr>
                                <m:ctrlPr>
                                  <a:rPr lang="en-US" altLang="ko-KR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ko-KR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ko-KR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altLang="ko-KR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US" altLang="ko-KR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altLang="ko-KR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acc>
                              </m:e>
                            </m:d>
                            <m:d>
                              <m:dPr>
                                <m:ctrlPr>
                                  <a:rPr lang="en-US" altLang="ko-KR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ko-KR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altLang="ko-KR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altLang="ko-KR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US" altLang="ko-KR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altLang="ko-K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acc>
                              </m:e>
                            </m:d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limLoc m:val="subSup"/>
                            <m:ctrlPr>
                              <a:rPr lang="en-US" altLang="ko-KR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5"/>
                              </m:rPr>
                              <a:rPr lang="en-US" altLang="ko-KR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ko-KR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ko-KR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sup>
                          <m:e>
                            <m:sSup>
                              <m:sSupPr>
                                <m:ctrlPr>
                                  <a:rPr lang="en-US" altLang="ko-KR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altLang="ko-K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ko-K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altLang="ko-K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altLang="ko-KR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en-US" altLang="ko-K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altLang="ko-KR" b="0" i="1" smtClean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acc>
                                  </m:e>
                                </m:d>
                              </m:e>
                              <m:sup>
                                <m:r>
                                  <a:rPr lang="en-US" altLang="ko-KR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nary>
                      </m:den>
                    </m:f>
                    <m:r>
                      <a:rPr lang="en-US" altLang="ko-KR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&amp; </m:t>
                    </m:r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ko-KR" i="1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̅"/>
                        <m:ctrlPr>
                          <a:rPr lang="en-US" altLang="ko-KR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altLang="ko-KR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acc>
                      <m:accPr>
                        <m:chr m:val="̅"/>
                        <m:ctrlPr>
                          <a:rPr lang="en-US" altLang="ko-KR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endParaRPr lang="en-US" altLang="ko-KR" dirty="0"/>
              </a:p>
              <a:p>
                <a:endParaRPr lang="en-US" altLang="ko-KR" dirty="0"/>
              </a:p>
              <a:p>
                <a:endParaRPr lang="ko-KR" altLang="en-US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2467366C-9CEB-1319-C265-36BB83BBB9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1032" y="1692442"/>
                <a:ext cx="7892715" cy="4786760"/>
              </a:xfrm>
              <a:prstGeom prst="rect">
                <a:avLst/>
              </a:prstGeom>
              <a:blipFill>
                <a:blip r:embed="rId3"/>
                <a:stretch>
                  <a:fillRect t="-25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63290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5FB86E-BB0C-8A80-E01F-C942534B74B9}"/>
              </a:ext>
            </a:extLst>
          </p:cNvPr>
          <p:cNvSpPr txBox="1"/>
          <p:nvPr/>
        </p:nvSpPr>
        <p:spPr>
          <a:xfrm>
            <a:off x="585536" y="457199"/>
            <a:ext cx="71146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>
                <a:latin typeface="+mj-lt"/>
              </a:rPr>
              <a:t>이차회귀분석과 비선형회귀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6B7CF5-D798-42F1-55F6-4ECE24A048BF}"/>
              </a:ext>
            </a:extLst>
          </p:cNvPr>
          <p:cNvSpPr txBox="1"/>
          <p:nvPr/>
        </p:nvSpPr>
        <p:spPr>
          <a:xfrm>
            <a:off x="5433060" y="2906661"/>
            <a:ext cx="63779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분석하고자 하는 데이터의 설명변수와 응답변수가 선형적인 관계가 아니라 곡선 형태로 되어 있는 경우</a:t>
            </a:r>
            <a:r>
              <a:rPr lang="en-US" altLang="ko-KR" dirty="0"/>
              <a:t>, </a:t>
            </a:r>
            <a:r>
              <a:rPr lang="ko-KR" altLang="en-US" dirty="0"/>
              <a:t>선형 회귀 모델을 이용해 계산하게 되면 오차가 크게 나타날 것이다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만약 분석하고자 하는 데이터가 </a:t>
            </a:r>
            <a:r>
              <a:rPr lang="en-US" altLang="ko-KR" dirty="0"/>
              <a:t>2</a:t>
            </a:r>
            <a:r>
              <a:rPr lang="ko-KR" altLang="en-US" dirty="0"/>
              <a:t>차원 곡선 형태로 되어 있으면 </a:t>
            </a:r>
            <a:r>
              <a:rPr lang="en-US" altLang="ko-KR" dirty="0"/>
              <a:t>2</a:t>
            </a:r>
            <a:r>
              <a:rPr lang="ko-KR" altLang="en-US" dirty="0"/>
              <a:t>차원 곡선으로</a:t>
            </a:r>
            <a:r>
              <a:rPr lang="en-US" altLang="ko-KR" dirty="0"/>
              <a:t>, 3</a:t>
            </a:r>
            <a:r>
              <a:rPr lang="ko-KR" altLang="en-US" dirty="0"/>
              <a:t>차원 곡선 형태로 되어 있으면 </a:t>
            </a:r>
            <a:r>
              <a:rPr lang="en-US" altLang="ko-KR" dirty="0"/>
              <a:t>3</a:t>
            </a:r>
            <a:r>
              <a:rPr lang="ko-KR" altLang="en-US" dirty="0"/>
              <a:t>차원 곡선으로 접근하는 것이 오차가 작다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C888B81-DCAF-3859-703C-04CFEB8116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268" y="2171700"/>
            <a:ext cx="4552293" cy="3501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6686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5FB86E-BB0C-8A80-E01F-C942534B74B9}"/>
              </a:ext>
            </a:extLst>
          </p:cNvPr>
          <p:cNvSpPr txBox="1"/>
          <p:nvPr/>
        </p:nvSpPr>
        <p:spPr>
          <a:xfrm>
            <a:off x="585536" y="457199"/>
            <a:ext cx="9336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>
                <a:latin typeface="+mj-lt"/>
              </a:rPr>
              <a:t>연구의 목적</a:t>
            </a:r>
            <a:r>
              <a:rPr lang="en-US" altLang="ko-KR" sz="4000" b="1" dirty="0">
                <a:latin typeface="+mj-lt"/>
              </a:rPr>
              <a:t>, </a:t>
            </a:r>
            <a:r>
              <a:rPr lang="ko-KR" altLang="en-US" sz="4000" b="1" dirty="0">
                <a:latin typeface="+mj-lt"/>
              </a:rPr>
              <a:t>기존 연구와의 차이점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5654791-A889-95AF-7C64-F1B26F80F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425" y="1499886"/>
            <a:ext cx="2987508" cy="2005314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502EF635-09A8-F68D-28FF-BF48461215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085" y="3840001"/>
            <a:ext cx="4443655" cy="2672119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22B6A4CD-8BB7-D9A7-54E4-CF41B870FF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3619" y="1499886"/>
            <a:ext cx="2987509" cy="91606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7AC8532-6B49-3E1D-1AC4-01B41DF687D1}"/>
              </a:ext>
            </a:extLst>
          </p:cNvPr>
          <p:cNvSpPr txBox="1"/>
          <p:nvPr/>
        </p:nvSpPr>
        <p:spPr>
          <a:xfrm>
            <a:off x="5377983" y="2824338"/>
            <a:ext cx="493949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기존 연구는 다양한 변수 상황의 실험 결과를 바탕으로 복잡한 식의 형태를 도출해냈다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본 연구는 이전 연구와 다르게 복잡한 식을 얻어내는 과정을 이차회귀분석 방법으로 개선하여 단순하고 효과적으로 변수에 따른 서열 위치 효과의 변화를 명확하게 설명한다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43617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5FB86E-BB0C-8A80-E01F-C942534B74B9}"/>
              </a:ext>
            </a:extLst>
          </p:cNvPr>
          <p:cNvSpPr txBox="1"/>
          <p:nvPr/>
        </p:nvSpPr>
        <p:spPr>
          <a:xfrm>
            <a:off x="585536" y="457199"/>
            <a:ext cx="9336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>
                <a:latin typeface="+mj-lt"/>
              </a:rPr>
              <a:t>서열 위치 효과 </a:t>
            </a:r>
            <a:r>
              <a:rPr lang="en-US" altLang="ko-KR" sz="4000" b="1" dirty="0">
                <a:latin typeface="+mj-lt"/>
              </a:rPr>
              <a:t>(Serial</a:t>
            </a:r>
            <a:r>
              <a:rPr lang="ko-KR" altLang="en-US" sz="4000" b="1" dirty="0">
                <a:latin typeface="+mj-lt"/>
              </a:rPr>
              <a:t> </a:t>
            </a:r>
            <a:r>
              <a:rPr lang="en-US" altLang="ko-KR" sz="4000" b="1" dirty="0">
                <a:latin typeface="+mj-lt"/>
              </a:rPr>
              <a:t>Position Effect)</a:t>
            </a:r>
            <a:endParaRPr lang="ko-KR" altLang="en-US" sz="4000" b="1" dirty="0"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B99DF2-F108-1A9A-1DBD-D10E864AE65E}"/>
              </a:ext>
            </a:extLst>
          </p:cNvPr>
          <p:cNvSpPr txBox="1"/>
          <p:nvPr/>
        </p:nvSpPr>
        <p:spPr>
          <a:xfrm>
            <a:off x="357538" y="1474695"/>
            <a:ext cx="114769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암묵적 기억</a:t>
            </a:r>
            <a:r>
              <a:rPr lang="en-US" altLang="ko-KR" dirty="0"/>
              <a:t>(implicit memory) </a:t>
            </a:r>
            <a:r>
              <a:rPr lang="ko-KR" altLang="en-US" dirty="0"/>
              <a:t>또는 </a:t>
            </a:r>
            <a:r>
              <a:rPr lang="ko-KR" altLang="en-US" dirty="0" err="1"/>
              <a:t>비서술</a:t>
            </a:r>
            <a:r>
              <a:rPr lang="ko-KR" altLang="en-US" dirty="0"/>
              <a:t> 기억</a:t>
            </a:r>
            <a:r>
              <a:rPr lang="en-US" altLang="ko-KR" dirty="0"/>
              <a:t>(non-declarative memory)</a:t>
            </a:r>
            <a:r>
              <a:rPr lang="ko-KR" altLang="en-US" dirty="0"/>
              <a:t>은</a:t>
            </a:r>
            <a:r>
              <a:rPr lang="en-US" altLang="ko-KR" dirty="0"/>
              <a:t> </a:t>
            </a:r>
            <a:r>
              <a:rPr lang="ko-KR" altLang="en-US" dirty="0"/>
              <a:t>과거의 경험이 도움을 주는지 의식하지 못한 상태에서 그 경험들이 현재 행동을 수행하는데 있어 도움을 주는 기억을 말한다</a:t>
            </a:r>
            <a:r>
              <a:rPr lang="en-US" altLang="ko-KR" dirty="0"/>
              <a:t>. </a:t>
            </a:r>
            <a:r>
              <a:rPr lang="ko-KR" altLang="en-US" dirty="0" err="1"/>
              <a:t>비서술</a:t>
            </a:r>
            <a:r>
              <a:rPr lang="ko-KR" altLang="en-US" dirty="0"/>
              <a:t> 기억은 한 대상이 무의식 속에서 준비되었을 때 특정 실험 과제의 수행 결과가 개선되는 점을 측정하는 과정인 </a:t>
            </a:r>
            <a:r>
              <a:rPr lang="ko-KR" altLang="en-US" dirty="0" err="1"/>
              <a:t>프라이밍</a:t>
            </a:r>
            <a:r>
              <a:rPr lang="en-US" altLang="ko-KR" dirty="0"/>
              <a:t>(priming)</a:t>
            </a:r>
            <a:r>
              <a:rPr lang="ko-KR" altLang="en-US" dirty="0"/>
              <a:t>으로 잘 설명될 수 있다</a:t>
            </a:r>
            <a:r>
              <a:rPr lang="en-US" altLang="ko-KR" dirty="0"/>
              <a:t>. </a:t>
            </a:r>
            <a:r>
              <a:rPr lang="ko-KR" altLang="en-US" dirty="0"/>
              <a:t>매일 사람들은 절차 기억의 형태로 </a:t>
            </a:r>
            <a:r>
              <a:rPr lang="ko-KR" altLang="en-US" dirty="0" err="1"/>
              <a:t>비서술</a:t>
            </a:r>
            <a:r>
              <a:rPr lang="ko-KR" altLang="en-US" dirty="0"/>
              <a:t> 기억에 의지하며 산다</a:t>
            </a:r>
            <a:r>
              <a:rPr lang="en-US" altLang="ko-KR" dirty="0"/>
              <a:t>. </a:t>
            </a:r>
            <a:r>
              <a:rPr lang="ko-KR" altLang="en-US" dirty="0"/>
              <a:t>절차 기억은 어떻게 신발 끈을 묶거나 자전거를 타는지 지속적으로 이 활동들에 대하여 생각하지 않고서도 기억할 수 있게 해준다</a:t>
            </a:r>
            <a:r>
              <a:rPr lang="en-US" altLang="ko-KR" dirty="0"/>
              <a:t>.  </a:t>
            </a:r>
            <a:r>
              <a:rPr lang="ko-KR" altLang="en-US" dirty="0"/>
              <a:t>암묵적 기억에는 절차 기억</a:t>
            </a:r>
            <a:r>
              <a:rPr lang="en-US" altLang="ko-KR" dirty="0"/>
              <a:t>(procedural memory)</a:t>
            </a:r>
            <a:r>
              <a:rPr lang="ko-KR" altLang="en-US" dirty="0"/>
              <a:t>과 정서 기억</a:t>
            </a:r>
            <a:r>
              <a:rPr lang="en-US" altLang="ko-KR" dirty="0"/>
              <a:t>(emotional memory)</a:t>
            </a:r>
            <a:r>
              <a:rPr lang="ko-KR" altLang="en-US" dirty="0"/>
              <a:t>이 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명시적 기억</a:t>
            </a:r>
            <a:r>
              <a:rPr lang="en-US" altLang="ko-KR" dirty="0"/>
              <a:t>(explicit memory) </a:t>
            </a:r>
            <a:r>
              <a:rPr lang="ko-KR" altLang="en-US" dirty="0"/>
              <a:t>또는 서술 기억</a:t>
            </a:r>
            <a:r>
              <a:rPr lang="en-US" altLang="ko-KR" dirty="0"/>
              <a:t>(declarative memory)</a:t>
            </a:r>
            <a:r>
              <a:rPr lang="ko-KR" altLang="en-US" dirty="0"/>
              <a:t>은 </a:t>
            </a:r>
            <a:r>
              <a:rPr lang="ko-KR" altLang="en-US" dirty="0" err="1"/>
              <a:t>내현</a:t>
            </a:r>
            <a:r>
              <a:rPr lang="ko-KR" altLang="en-US" dirty="0"/>
              <a:t> 기억과는 다르게 자신이 그 기억을 하고 싶어서 기억을 하는 형태로 적용되는 기억이다</a:t>
            </a:r>
            <a:r>
              <a:rPr lang="en-US" altLang="ko-KR" dirty="0"/>
              <a:t>. </a:t>
            </a:r>
            <a:r>
              <a:rPr lang="ko-KR" altLang="en-US" dirty="0"/>
              <a:t>신경과학에서 다루는 기억 중 하나이다</a:t>
            </a:r>
            <a:r>
              <a:rPr lang="en-US" altLang="ko-KR" dirty="0"/>
              <a:t>. </a:t>
            </a:r>
            <a:r>
              <a:rPr lang="ko-KR" altLang="en-US" dirty="0"/>
              <a:t>명시적 기억은 의식이 있는 상태에서 회상할 수 있는 기억으로</a:t>
            </a:r>
            <a:r>
              <a:rPr lang="en-US" altLang="ko-KR" dirty="0"/>
              <a:t>, </a:t>
            </a:r>
            <a:r>
              <a:rPr lang="ko-KR" altLang="en-US" dirty="0"/>
              <a:t>의미 기억</a:t>
            </a:r>
            <a:r>
              <a:rPr lang="en-US" altLang="ko-KR" dirty="0"/>
              <a:t>(semantic memory)</a:t>
            </a:r>
            <a:r>
              <a:rPr lang="ko-KR" altLang="en-US" dirty="0"/>
              <a:t>과 일화 기억</a:t>
            </a:r>
            <a:r>
              <a:rPr lang="en-US" altLang="ko-KR" dirty="0"/>
              <a:t>(episodic memory)</a:t>
            </a:r>
            <a:r>
              <a:rPr lang="ko-KR" altLang="en-US" dirty="0"/>
              <a:t>으로 나뉜다</a:t>
            </a:r>
            <a:r>
              <a:rPr lang="en-US" altLang="ko-KR" dirty="0"/>
              <a:t>. </a:t>
            </a:r>
            <a:r>
              <a:rPr lang="ko-KR" altLang="en-US" dirty="0"/>
              <a:t>지식과 알고 있는 사실들이 명시적 기억에 포함되는 대상이다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14345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5FB86E-BB0C-8A80-E01F-C942534B74B9}"/>
              </a:ext>
            </a:extLst>
          </p:cNvPr>
          <p:cNvSpPr txBox="1"/>
          <p:nvPr/>
        </p:nvSpPr>
        <p:spPr>
          <a:xfrm>
            <a:off x="585536" y="457199"/>
            <a:ext cx="9336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>
                <a:latin typeface="+mj-lt"/>
              </a:rPr>
              <a:t>서열 위치 효과 </a:t>
            </a:r>
            <a:r>
              <a:rPr lang="en-US" altLang="ko-KR" sz="4000" b="1" dirty="0">
                <a:latin typeface="+mj-lt"/>
              </a:rPr>
              <a:t>(Serial</a:t>
            </a:r>
            <a:r>
              <a:rPr lang="ko-KR" altLang="en-US" sz="4000" b="1" dirty="0">
                <a:latin typeface="+mj-lt"/>
              </a:rPr>
              <a:t> </a:t>
            </a:r>
            <a:r>
              <a:rPr lang="en-US" altLang="ko-KR" sz="4000" b="1" dirty="0">
                <a:latin typeface="+mj-lt"/>
              </a:rPr>
              <a:t>Position Effect)</a:t>
            </a:r>
            <a:endParaRPr lang="ko-KR" altLang="en-US" sz="4000" b="1" dirty="0">
              <a:latin typeface="+mj-lt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47FD40E-B839-42D6-8150-3E5319FC70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149" y="1897616"/>
            <a:ext cx="8586416" cy="3062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687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5FB86E-BB0C-8A80-E01F-C942534B74B9}"/>
              </a:ext>
            </a:extLst>
          </p:cNvPr>
          <p:cNvSpPr txBox="1"/>
          <p:nvPr/>
        </p:nvSpPr>
        <p:spPr>
          <a:xfrm>
            <a:off x="585536" y="457199"/>
            <a:ext cx="9336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>
                <a:latin typeface="+mj-lt"/>
              </a:rPr>
              <a:t>서열 위치 효과 </a:t>
            </a:r>
            <a:r>
              <a:rPr lang="en-US" altLang="ko-KR" sz="4000" b="1" dirty="0">
                <a:latin typeface="+mj-lt"/>
              </a:rPr>
              <a:t>(Serial</a:t>
            </a:r>
            <a:r>
              <a:rPr lang="ko-KR" altLang="en-US" sz="4000" b="1" dirty="0">
                <a:latin typeface="+mj-lt"/>
              </a:rPr>
              <a:t> </a:t>
            </a:r>
            <a:r>
              <a:rPr lang="en-US" altLang="ko-KR" sz="4000" b="1" dirty="0">
                <a:latin typeface="+mj-lt"/>
              </a:rPr>
              <a:t>Position Effect)</a:t>
            </a:r>
            <a:endParaRPr lang="ko-KR" altLang="en-US" sz="4000" b="1" dirty="0">
              <a:latin typeface="+mj-lt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47FD40E-B839-42D6-8150-3E5319FC70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536" y="1888652"/>
            <a:ext cx="5000533" cy="17836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E993091-137F-4FB3-801F-2486D4F309A6}"/>
              </a:ext>
            </a:extLst>
          </p:cNvPr>
          <p:cNvSpPr txBox="1"/>
          <p:nvPr/>
        </p:nvSpPr>
        <p:spPr>
          <a:xfrm>
            <a:off x="6014268" y="1582271"/>
            <a:ext cx="53619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ko-KR" dirty="0"/>
              <a:t>Sensory memory : </a:t>
            </a:r>
            <a:r>
              <a:rPr lang="ko-KR" altLang="en-US" dirty="0"/>
              <a:t>감각 기억</a:t>
            </a:r>
            <a:endParaRPr lang="en-US" altLang="ko-KR" dirty="0"/>
          </a:p>
          <a:p>
            <a:pPr marL="342900" indent="-342900">
              <a:buAutoNum type="arabicPeriod"/>
            </a:pPr>
            <a:endParaRPr lang="en-US" altLang="ko-KR" dirty="0"/>
          </a:p>
          <a:p>
            <a:r>
              <a:rPr lang="ko-KR" altLang="en-US" dirty="0"/>
              <a:t>감각기억은 감각자극의 효과를 아주 짧은 시간 동안 유지하는 것이다</a:t>
            </a:r>
            <a:r>
              <a:rPr lang="en-US" altLang="ko-KR" dirty="0"/>
              <a:t>. </a:t>
            </a:r>
            <a:r>
              <a:rPr lang="ko-KR" altLang="en-US" dirty="0"/>
              <a:t>예를 들어 폭죽 불꽃이 끝에서부터 퍼져 나갈 때</a:t>
            </a:r>
            <a:r>
              <a:rPr lang="en-US" altLang="ko-KR" dirty="0"/>
              <a:t>, </a:t>
            </a:r>
            <a:r>
              <a:rPr lang="ko-KR" altLang="en-US" dirty="0"/>
              <a:t>폭죽은 빛의 자국을 만든다</a:t>
            </a:r>
            <a:r>
              <a:rPr lang="en-US" altLang="ko-KR" dirty="0"/>
              <a:t>. </a:t>
            </a:r>
            <a:r>
              <a:rPr lang="ko-KR" altLang="en-US" dirty="0"/>
              <a:t>하지만 사실 이 자국엔 실제 빛이 없다</a:t>
            </a:r>
            <a:r>
              <a:rPr lang="en-US" altLang="ko-KR" dirty="0"/>
              <a:t>. </a:t>
            </a:r>
            <a:r>
              <a:rPr lang="ko-KR" altLang="en-US" dirty="0"/>
              <a:t>우리의 뇌가 빛에 대한 지각이 남아 있기 때문에 보이는 것 처럼 느낄 뿐이다</a:t>
            </a:r>
            <a:r>
              <a:rPr lang="en-US" altLang="ko-KR" dirty="0"/>
              <a:t>. </a:t>
            </a:r>
            <a:r>
              <a:rPr lang="ko-KR" altLang="en-US" dirty="0"/>
              <a:t>이를 쉬운 말로 잔상이라고 부른다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55891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5FB86E-BB0C-8A80-E01F-C942534B74B9}"/>
              </a:ext>
            </a:extLst>
          </p:cNvPr>
          <p:cNvSpPr txBox="1"/>
          <p:nvPr/>
        </p:nvSpPr>
        <p:spPr>
          <a:xfrm>
            <a:off x="585536" y="457199"/>
            <a:ext cx="9336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>
                <a:latin typeface="+mj-lt"/>
              </a:rPr>
              <a:t>서열 위치 효과 </a:t>
            </a:r>
            <a:r>
              <a:rPr lang="en-US" altLang="ko-KR" sz="4000" b="1" dirty="0">
                <a:latin typeface="+mj-lt"/>
              </a:rPr>
              <a:t>(Serial</a:t>
            </a:r>
            <a:r>
              <a:rPr lang="ko-KR" altLang="en-US" sz="4000" b="1" dirty="0">
                <a:latin typeface="+mj-lt"/>
              </a:rPr>
              <a:t> </a:t>
            </a:r>
            <a:r>
              <a:rPr lang="en-US" altLang="ko-KR" sz="4000" b="1" dirty="0">
                <a:latin typeface="+mj-lt"/>
              </a:rPr>
              <a:t>Position Effect)</a:t>
            </a:r>
            <a:endParaRPr lang="ko-KR" altLang="en-US" sz="4000" b="1" dirty="0">
              <a:latin typeface="+mj-lt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47FD40E-B839-42D6-8150-3E5319FC70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536" y="1888652"/>
            <a:ext cx="5000533" cy="17836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E993091-137F-4FB3-801F-2486D4F309A6}"/>
              </a:ext>
            </a:extLst>
          </p:cNvPr>
          <p:cNvSpPr txBox="1"/>
          <p:nvPr/>
        </p:nvSpPr>
        <p:spPr>
          <a:xfrm>
            <a:off x="6014268" y="1582271"/>
            <a:ext cx="53619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ko-KR" dirty="0"/>
              <a:t>Sensory memory : </a:t>
            </a:r>
            <a:r>
              <a:rPr lang="ko-KR" altLang="en-US" dirty="0"/>
              <a:t>감각 기억</a:t>
            </a:r>
            <a:endParaRPr lang="en-US" altLang="ko-KR" dirty="0"/>
          </a:p>
          <a:p>
            <a:pPr marL="342900" indent="-342900">
              <a:buAutoNum type="arabicPeriod"/>
            </a:pPr>
            <a:endParaRPr lang="en-US" altLang="ko-KR" dirty="0"/>
          </a:p>
          <a:p>
            <a:r>
              <a:rPr lang="en-US" altLang="ko-KR" dirty="0"/>
              <a:t>Sperling (1960) </a:t>
            </a:r>
            <a:r>
              <a:rPr lang="ko-KR" altLang="en-US" dirty="0"/>
              <a:t>의 감각기억 실험</a:t>
            </a:r>
            <a:endParaRPr lang="en-US" altLang="ko-KR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36737B9-38B6-4772-BF72-35B927060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4268" y="2780495"/>
            <a:ext cx="4756245" cy="3684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96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5FB86E-BB0C-8A80-E01F-C942534B74B9}"/>
              </a:ext>
            </a:extLst>
          </p:cNvPr>
          <p:cNvSpPr txBox="1"/>
          <p:nvPr/>
        </p:nvSpPr>
        <p:spPr>
          <a:xfrm>
            <a:off x="585536" y="457199"/>
            <a:ext cx="9336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>
                <a:latin typeface="+mj-lt"/>
              </a:rPr>
              <a:t>서열 위치 효과 </a:t>
            </a:r>
            <a:r>
              <a:rPr lang="en-US" altLang="ko-KR" sz="4000" b="1" dirty="0">
                <a:latin typeface="+mj-lt"/>
              </a:rPr>
              <a:t>(Serial</a:t>
            </a:r>
            <a:r>
              <a:rPr lang="ko-KR" altLang="en-US" sz="4000" b="1" dirty="0">
                <a:latin typeface="+mj-lt"/>
              </a:rPr>
              <a:t> </a:t>
            </a:r>
            <a:r>
              <a:rPr lang="en-US" altLang="ko-KR" sz="4000" b="1" dirty="0">
                <a:latin typeface="+mj-lt"/>
              </a:rPr>
              <a:t>Position Effect)</a:t>
            </a:r>
            <a:endParaRPr lang="ko-KR" altLang="en-US" sz="4000" b="1" dirty="0">
              <a:latin typeface="+mj-lt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47FD40E-B839-42D6-8150-3E5319FC70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536" y="1888652"/>
            <a:ext cx="5000533" cy="17836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E993091-137F-4FB3-801F-2486D4F309A6}"/>
              </a:ext>
            </a:extLst>
          </p:cNvPr>
          <p:cNvSpPr txBox="1"/>
          <p:nvPr/>
        </p:nvSpPr>
        <p:spPr>
          <a:xfrm>
            <a:off x="6014268" y="1582271"/>
            <a:ext cx="53619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en-US" altLang="ko-KR" dirty="0"/>
              <a:t>Short-term memory : </a:t>
            </a:r>
            <a:r>
              <a:rPr lang="ko-KR" altLang="en-US" dirty="0"/>
              <a:t>단기 기억</a:t>
            </a:r>
            <a:endParaRPr lang="en-US" altLang="ko-KR" dirty="0"/>
          </a:p>
          <a:p>
            <a:pPr marL="342900" indent="-342900">
              <a:buAutoNum type="arabicPeriod" startAt="2"/>
            </a:pPr>
            <a:endParaRPr lang="en-US" altLang="ko-KR" dirty="0"/>
          </a:p>
          <a:p>
            <a:r>
              <a:rPr lang="ko-KR" altLang="en-US" dirty="0"/>
              <a:t>단기기억은 지각시스템에서 수초에서 수분 사이의 일시적인 정보의 보유를 담당하는 기억 체계이다</a:t>
            </a:r>
            <a:r>
              <a:rPr lang="en-US" altLang="ko-KR" dirty="0"/>
              <a:t>. </a:t>
            </a:r>
            <a:r>
              <a:rPr lang="ko-KR" altLang="en-US" dirty="0"/>
              <a:t>이 시간은 보통 </a:t>
            </a:r>
            <a:r>
              <a:rPr lang="en-US" altLang="ko-KR" dirty="0"/>
              <a:t>20~30</a:t>
            </a:r>
            <a:r>
              <a:rPr lang="ko-KR" altLang="en-US" dirty="0"/>
              <a:t>초의 기억을 유지하는 것으로 알려져 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99476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5FB86E-BB0C-8A80-E01F-C942534B74B9}"/>
              </a:ext>
            </a:extLst>
          </p:cNvPr>
          <p:cNvSpPr txBox="1"/>
          <p:nvPr/>
        </p:nvSpPr>
        <p:spPr>
          <a:xfrm>
            <a:off x="585536" y="457199"/>
            <a:ext cx="9336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>
                <a:latin typeface="+mj-lt"/>
              </a:rPr>
              <a:t>서열 위치 효과 </a:t>
            </a:r>
            <a:r>
              <a:rPr lang="en-US" altLang="ko-KR" sz="4000" b="1" dirty="0">
                <a:latin typeface="+mj-lt"/>
              </a:rPr>
              <a:t>(Serial</a:t>
            </a:r>
            <a:r>
              <a:rPr lang="ko-KR" altLang="en-US" sz="4000" b="1" dirty="0">
                <a:latin typeface="+mj-lt"/>
              </a:rPr>
              <a:t> </a:t>
            </a:r>
            <a:r>
              <a:rPr lang="en-US" altLang="ko-KR" sz="4000" b="1" dirty="0">
                <a:latin typeface="+mj-lt"/>
              </a:rPr>
              <a:t>Position Effect)</a:t>
            </a:r>
            <a:endParaRPr lang="ko-KR" altLang="en-US" sz="4000" b="1" dirty="0">
              <a:latin typeface="+mj-lt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47FD40E-B839-42D6-8150-3E5319FC70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536" y="1888652"/>
            <a:ext cx="5000533" cy="178368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E993091-137F-4FB3-801F-2486D4F309A6}"/>
                  </a:ext>
                </a:extLst>
              </p:cNvPr>
              <p:cNvSpPr txBox="1"/>
              <p:nvPr/>
            </p:nvSpPr>
            <p:spPr>
              <a:xfrm>
                <a:off x="6014268" y="1582271"/>
                <a:ext cx="5361944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+mj-lt"/>
                  <a:buAutoNum type="arabicPeriod" startAt="2"/>
                </a:pPr>
                <a:r>
                  <a:rPr lang="en-US" altLang="ko-KR" dirty="0"/>
                  <a:t>Short-term memory</a:t>
                </a:r>
              </a:p>
              <a:p>
                <a:pPr marL="342900" indent="-342900">
                  <a:buAutoNum type="arabicPeriod" startAt="2"/>
                </a:pPr>
                <a:endParaRPr lang="en-US" altLang="ko-KR" dirty="0"/>
              </a:p>
              <a:p>
                <a:r>
                  <a:rPr lang="en-US" altLang="ko-KR" dirty="0"/>
                  <a:t>Miller (1956) </a:t>
                </a:r>
                <a:r>
                  <a:rPr lang="ko-KR" altLang="en-US" dirty="0"/>
                  <a:t>의 </a:t>
                </a:r>
                <a:r>
                  <a:rPr lang="en-US" altLang="ko-KR" dirty="0"/>
                  <a:t>magic number 7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</m:oMath>
                </a14:m>
                <a:r>
                  <a:rPr lang="en-US" altLang="ko-KR" dirty="0"/>
                  <a:t>2</a:t>
                </a:r>
              </a:p>
              <a:p>
                <a:endParaRPr lang="en-US" altLang="ko-KR" dirty="0"/>
              </a:p>
              <a:p>
                <a:endParaRPr lang="en-US" altLang="ko-KR" dirty="0"/>
              </a:p>
              <a:p>
                <a:endParaRPr lang="ko-KR" altLang="en-US" dirty="0"/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E993091-137F-4FB3-801F-2486D4F309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4268" y="1582271"/>
                <a:ext cx="5361944" cy="1754326"/>
              </a:xfrm>
              <a:prstGeom prst="rect">
                <a:avLst/>
              </a:prstGeom>
              <a:blipFill>
                <a:blip r:embed="rId3"/>
                <a:stretch>
                  <a:fillRect l="-1251" t="-348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The Magical Number 7 +/- 2: How to grab Attention? | by ...">
            <a:extLst>
              <a:ext uri="{FF2B5EF4-FFF2-40B4-BE49-F238E27FC236}">
                <a16:creationId xmlns:a16="http://schemas.microsoft.com/office/drawing/2014/main" id="{42BF43B6-1EE0-4B9B-BB87-EB3D3D8073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786" y="3336597"/>
            <a:ext cx="4762500" cy="305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6AF4CC48-E4F8-4575-BBBE-1CC0545D75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338" y="4009681"/>
            <a:ext cx="5777189" cy="2374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186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5FB86E-BB0C-8A80-E01F-C942534B74B9}"/>
              </a:ext>
            </a:extLst>
          </p:cNvPr>
          <p:cNvSpPr txBox="1"/>
          <p:nvPr/>
        </p:nvSpPr>
        <p:spPr>
          <a:xfrm>
            <a:off x="585536" y="457199"/>
            <a:ext cx="9336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>
                <a:latin typeface="+mj-lt"/>
              </a:rPr>
              <a:t>서열 위치 효과 </a:t>
            </a:r>
            <a:r>
              <a:rPr lang="en-US" altLang="ko-KR" sz="4000" b="1" dirty="0">
                <a:latin typeface="+mj-lt"/>
              </a:rPr>
              <a:t>(Serial</a:t>
            </a:r>
            <a:r>
              <a:rPr lang="ko-KR" altLang="en-US" sz="4000" b="1" dirty="0">
                <a:latin typeface="+mj-lt"/>
              </a:rPr>
              <a:t> </a:t>
            </a:r>
            <a:r>
              <a:rPr lang="en-US" altLang="ko-KR" sz="4000" b="1" dirty="0">
                <a:latin typeface="+mj-lt"/>
              </a:rPr>
              <a:t>Position Effect)</a:t>
            </a:r>
            <a:endParaRPr lang="ko-KR" altLang="en-US" sz="4000" b="1" dirty="0">
              <a:latin typeface="+mj-lt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47FD40E-B839-42D6-8150-3E5319FC70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536" y="1888652"/>
            <a:ext cx="5000533" cy="17836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E993091-137F-4FB3-801F-2486D4F309A6}"/>
              </a:ext>
            </a:extLst>
          </p:cNvPr>
          <p:cNvSpPr txBox="1"/>
          <p:nvPr/>
        </p:nvSpPr>
        <p:spPr>
          <a:xfrm>
            <a:off x="6014268" y="1582271"/>
            <a:ext cx="53619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en-US" altLang="ko-KR" dirty="0"/>
              <a:t>Long-term memory : </a:t>
            </a:r>
            <a:r>
              <a:rPr lang="ko-KR" altLang="en-US" dirty="0"/>
              <a:t>장기 기억</a:t>
            </a:r>
            <a:r>
              <a:rPr lang="en-US" altLang="ko-KR" dirty="0"/>
              <a:t>, </a:t>
            </a:r>
            <a:r>
              <a:rPr lang="ko-KR" altLang="en-US" dirty="0"/>
              <a:t>작업 기억</a:t>
            </a:r>
            <a:endParaRPr lang="en-US" altLang="ko-KR" dirty="0"/>
          </a:p>
          <a:p>
            <a:pPr marL="342900" indent="-342900">
              <a:buAutoNum type="arabicPeriod" startAt="2"/>
            </a:pPr>
            <a:endParaRPr lang="en-US" altLang="ko-KR" dirty="0"/>
          </a:p>
          <a:p>
            <a:r>
              <a:rPr lang="ko-KR" altLang="en-US" dirty="0"/>
              <a:t>작업기억은 이해</a:t>
            </a:r>
            <a:r>
              <a:rPr lang="en-US" altLang="ko-KR" dirty="0"/>
              <a:t>, </a:t>
            </a:r>
            <a:r>
              <a:rPr lang="ko-KR" altLang="en-US" dirty="0"/>
              <a:t>학습</a:t>
            </a:r>
            <a:r>
              <a:rPr lang="en-US" altLang="ko-KR" dirty="0"/>
              <a:t>, </a:t>
            </a:r>
            <a:r>
              <a:rPr lang="ko-KR" altLang="en-US" dirty="0"/>
              <a:t>추론과 같은 복잡한 과제를 수행하기 위해 정보를 조작하고</a:t>
            </a:r>
            <a:r>
              <a:rPr lang="en-US" altLang="ko-KR" dirty="0"/>
              <a:t>, </a:t>
            </a:r>
            <a:r>
              <a:rPr lang="ko-KR" altLang="en-US" dirty="0"/>
              <a:t>잠시 저장하기 위한 제한된 용량의 기제라고 정의한다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75A0A1F8-AC05-4C72-A5AA-09923C9C92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0760" y="3209972"/>
            <a:ext cx="4048690" cy="332468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AB9DF41-6D8C-430E-B208-8FCEE1F3EE51}"/>
              </a:ext>
            </a:extLst>
          </p:cNvPr>
          <p:cNvSpPr txBox="1"/>
          <p:nvPr/>
        </p:nvSpPr>
        <p:spPr>
          <a:xfrm>
            <a:off x="585536" y="3705618"/>
            <a:ext cx="53619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ko-KR" altLang="en-US" dirty="0"/>
              <a:t>음운 루프</a:t>
            </a:r>
            <a:endParaRPr lang="en-US" altLang="ko-KR" dirty="0"/>
          </a:p>
          <a:p>
            <a:pPr lvl="1"/>
            <a:r>
              <a:rPr lang="ko-KR" altLang="en-US" dirty="0"/>
              <a:t>제한된 용량을 가지고 몇 초 동안 정보를 유지</a:t>
            </a:r>
            <a:r>
              <a:rPr lang="en-US" altLang="ko-KR" dirty="0"/>
              <a:t>.</a:t>
            </a:r>
          </a:p>
          <a:p>
            <a:pPr lvl="1"/>
            <a:r>
              <a:rPr lang="ko-KR" altLang="en-US" dirty="0"/>
              <a:t>음운 저장소에 정보가 계속 저장되도록 되뇌기</a:t>
            </a:r>
            <a:endParaRPr lang="en-US" altLang="ko-KR" dirty="0"/>
          </a:p>
          <a:p>
            <a:pPr lvl="1"/>
            <a:endParaRPr lang="en-US" altLang="ko-KR" dirty="0"/>
          </a:p>
          <a:p>
            <a:pPr marL="342900" indent="-342900">
              <a:buAutoNum type="arabicPeriod"/>
            </a:pPr>
            <a:r>
              <a:rPr lang="ko-KR" altLang="en-US" dirty="0"/>
              <a:t>시공간 잡기장</a:t>
            </a:r>
            <a:endParaRPr lang="en-US" altLang="ko-KR" dirty="0"/>
          </a:p>
          <a:p>
            <a:pPr lvl="1"/>
            <a:r>
              <a:rPr lang="ko-KR" altLang="en-US" dirty="0"/>
              <a:t>시각 정보와 공간 정보를 담고 있다</a:t>
            </a:r>
            <a:r>
              <a:rPr lang="en-US" altLang="ko-KR" dirty="0"/>
              <a:t>.</a:t>
            </a:r>
          </a:p>
          <a:p>
            <a:pPr lvl="1"/>
            <a:endParaRPr lang="en-US" altLang="ko-KR" dirty="0"/>
          </a:p>
          <a:p>
            <a:pPr marL="342900" indent="-342900">
              <a:buAutoNum type="arabicPeriod"/>
            </a:pPr>
            <a:r>
              <a:rPr lang="ko-KR" altLang="en-US" dirty="0"/>
              <a:t>중앙집행기</a:t>
            </a:r>
            <a:endParaRPr lang="en-US" altLang="ko-KR" dirty="0"/>
          </a:p>
          <a:p>
            <a:pPr lvl="1"/>
            <a:r>
              <a:rPr lang="ko-KR" altLang="en-US" dirty="0"/>
              <a:t>장기기억에서 정보를 인출하거나 주의를 어떻게 분산시킬지 결정한다</a:t>
            </a:r>
            <a:r>
              <a:rPr lang="en-US" altLang="ko-KR" dirty="0"/>
              <a:t>. </a:t>
            </a:r>
            <a:r>
              <a:rPr lang="ko-KR" altLang="en-US" dirty="0"/>
              <a:t>음운 루프와 시공간 잡기장의 활동을 조정한다</a:t>
            </a:r>
            <a:r>
              <a:rPr lang="en-US" altLang="ko-KR" dirty="0"/>
              <a:t>.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67906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5FB86E-BB0C-8A80-E01F-C942534B74B9}"/>
              </a:ext>
            </a:extLst>
          </p:cNvPr>
          <p:cNvSpPr txBox="1"/>
          <p:nvPr/>
        </p:nvSpPr>
        <p:spPr>
          <a:xfrm>
            <a:off x="585536" y="457199"/>
            <a:ext cx="9336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000" b="1" dirty="0">
                <a:latin typeface="+mj-lt"/>
              </a:rPr>
              <a:t>서열 위치 효과 </a:t>
            </a:r>
            <a:r>
              <a:rPr lang="en-US" altLang="ko-KR" sz="4000" b="1" dirty="0">
                <a:latin typeface="+mj-lt"/>
              </a:rPr>
              <a:t>(Serial</a:t>
            </a:r>
            <a:r>
              <a:rPr lang="ko-KR" altLang="en-US" sz="4000" b="1" dirty="0">
                <a:latin typeface="+mj-lt"/>
              </a:rPr>
              <a:t> </a:t>
            </a:r>
            <a:r>
              <a:rPr lang="en-US" altLang="ko-KR" sz="4000" b="1" dirty="0">
                <a:latin typeface="+mj-lt"/>
              </a:rPr>
              <a:t>Position Effect)</a:t>
            </a:r>
            <a:endParaRPr lang="ko-KR" altLang="en-US" sz="4000" b="1" dirty="0">
              <a:latin typeface="+mj-lt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F47FD40E-B839-42D6-8150-3E5319FC70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536" y="1888652"/>
            <a:ext cx="5000533" cy="17836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E993091-137F-4FB3-801F-2486D4F309A6}"/>
              </a:ext>
            </a:extLst>
          </p:cNvPr>
          <p:cNvSpPr txBox="1"/>
          <p:nvPr/>
        </p:nvSpPr>
        <p:spPr>
          <a:xfrm>
            <a:off x="6014268" y="1582271"/>
            <a:ext cx="53619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en-US" altLang="ko-KR" dirty="0"/>
              <a:t>Long-term memory : </a:t>
            </a:r>
            <a:r>
              <a:rPr lang="ko-KR" altLang="en-US" dirty="0"/>
              <a:t>장기 기억</a:t>
            </a:r>
            <a:r>
              <a:rPr lang="en-US" altLang="ko-KR" dirty="0"/>
              <a:t>, </a:t>
            </a:r>
            <a:r>
              <a:rPr lang="ko-KR" altLang="en-US" dirty="0"/>
              <a:t>작업 기억</a:t>
            </a:r>
            <a:endParaRPr lang="en-US" altLang="ko-KR" dirty="0"/>
          </a:p>
          <a:p>
            <a:pPr marL="342900" indent="-342900">
              <a:buAutoNum type="arabicPeriod" startAt="2"/>
            </a:pPr>
            <a:endParaRPr lang="en-US" altLang="ko-KR" dirty="0"/>
          </a:p>
          <a:p>
            <a:r>
              <a:rPr lang="ko-KR" altLang="en-US" dirty="0"/>
              <a:t>작업기억은 이해</a:t>
            </a:r>
            <a:r>
              <a:rPr lang="en-US" altLang="ko-KR" dirty="0"/>
              <a:t>, </a:t>
            </a:r>
            <a:r>
              <a:rPr lang="ko-KR" altLang="en-US" dirty="0"/>
              <a:t>학습</a:t>
            </a:r>
            <a:r>
              <a:rPr lang="en-US" altLang="ko-KR" dirty="0"/>
              <a:t>, </a:t>
            </a:r>
            <a:r>
              <a:rPr lang="ko-KR" altLang="en-US" dirty="0"/>
              <a:t>추론과 같은 복잡한 과제를 수행하기 위해 정보를 조작하고</a:t>
            </a:r>
            <a:r>
              <a:rPr lang="en-US" altLang="ko-KR" dirty="0"/>
              <a:t>, </a:t>
            </a:r>
            <a:r>
              <a:rPr lang="ko-KR" altLang="en-US" dirty="0"/>
              <a:t>잠시 저장하기 위한 제한된 용량의 기제라고 정의한다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EDF3750-AF23-4FF0-A080-5C6FA0B4D5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4451" y="3084007"/>
            <a:ext cx="5142761" cy="361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068926"/>
      </p:ext>
    </p:extLst>
  </p:cSld>
  <p:clrMapOvr>
    <a:masterClrMapping/>
  </p:clrMapOvr>
</p:sld>
</file>

<file path=ppt/theme/theme1.xml><?xml version="1.0" encoding="utf-8"?>
<a:theme xmlns:a="http://schemas.openxmlformats.org/drawingml/2006/main" name="ConfettiVTI">
  <a:themeElements>
    <a:clrScheme name="AnalogousFromLightSeedLeftStep">
      <a:dk1>
        <a:srgbClr val="000000"/>
      </a:dk1>
      <a:lt1>
        <a:srgbClr val="FFFFFF"/>
      </a:lt1>
      <a:dk2>
        <a:srgbClr val="213B36"/>
      </a:dk2>
      <a:lt2>
        <a:srgbClr val="E8E3E2"/>
      </a:lt2>
      <a:accent1>
        <a:srgbClr val="31AED1"/>
      </a:accent1>
      <a:accent2>
        <a:srgbClr val="42B29C"/>
      </a:accent2>
      <a:accent3>
        <a:srgbClr val="3FB76E"/>
      </a:accent3>
      <a:accent4>
        <a:srgbClr val="3FB93B"/>
      </a:accent4>
      <a:accent5>
        <a:srgbClr val="79B14D"/>
      </a:accent5>
      <a:accent6>
        <a:srgbClr val="9AA83E"/>
      </a:accent6>
      <a:hlink>
        <a:srgbClr val="AC7465"/>
      </a:hlink>
      <a:folHlink>
        <a:srgbClr val="7F7F7F"/>
      </a:folHlink>
    </a:clrScheme>
    <a:fontScheme name="Custom 10">
      <a:majorFont>
        <a:latin typeface="Malgun Gothic"/>
        <a:ea typeface=""/>
        <a:cs typeface=""/>
      </a:majorFont>
      <a:minorFont>
        <a:latin typeface="Malgun Gothic Semi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nfettiVTI" id="{B5618F7C-B4F0-4D28-83B4-440D0519681F}" vid="{5F84EFDF-E14E-48C6-955C-990A32085A7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847</Words>
  <Application>Microsoft Office PowerPoint</Application>
  <PresentationFormat>와이드스크린</PresentationFormat>
  <Paragraphs>92</Paragraphs>
  <Slides>18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3" baseType="lpstr">
      <vt:lpstr>Malgun Gothic Semilight</vt:lpstr>
      <vt:lpstr>Malgun Gothic</vt:lpstr>
      <vt:lpstr>Arial</vt:lpstr>
      <vt:lpstr>Cambria Math</vt:lpstr>
      <vt:lpstr>ConfettiVTI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Gyuwon Sim</dc:creator>
  <cp:lastModifiedBy>Administrator</cp:lastModifiedBy>
  <cp:revision>5</cp:revision>
  <dcterms:created xsi:type="dcterms:W3CDTF">2024-01-06T07:00:35Z</dcterms:created>
  <dcterms:modified xsi:type="dcterms:W3CDTF">2024-01-08T06:19:57Z</dcterms:modified>
</cp:coreProperties>
</file>