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59" autoAdjust="0"/>
    <p:restoredTop sz="94660"/>
  </p:normalViewPr>
  <p:slideViewPr>
    <p:cSldViewPr snapToGrid="0">
      <p:cViewPr varScale="1">
        <p:scale>
          <a:sx n="91" d="100"/>
          <a:sy n="91" d="100"/>
        </p:scale>
        <p:origin x="275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CF69D-F12D-4071-AFF1-7FBDD06044EC}" type="datetimeFigureOut">
              <a:rPr lang="ko-KR" altLang="en-US" smtClean="0"/>
              <a:t>2024-01-07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CAF60-2242-4FE5-9EFE-FBA86BF6C15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027064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CF69D-F12D-4071-AFF1-7FBDD06044EC}" type="datetimeFigureOut">
              <a:rPr lang="ko-KR" altLang="en-US" smtClean="0"/>
              <a:t>2024-01-07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CAF60-2242-4FE5-9EFE-FBA86BF6C15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191776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CF69D-F12D-4071-AFF1-7FBDD06044EC}" type="datetimeFigureOut">
              <a:rPr lang="ko-KR" altLang="en-US" smtClean="0"/>
              <a:t>2024-01-07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CAF60-2242-4FE5-9EFE-FBA86BF6C15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06434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CF69D-F12D-4071-AFF1-7FBDD06044EC}" type="datetimeFigureOut">
              <a:rPr lang="ko-KR" altLang="en-US" smtClean="0"/>
              <a:t>2024-01-07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CAF60-2242-4FE5-9EFE-FBA86BF6C15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8863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CF69D-F12D-4071-AFF1-7FBDD06044EC}" type="datetimeFigureOut">
              <a:rPr lang="ko-KR" altLang="en-US" smtClean="0"/>
              <a:t>2024-01-07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CAF60-2242-4FE5-9EFE-FBA86BF6C15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687889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CF69D-F12D-4071-AFF1-7FBDD06044EC}" type="datetimeFigureOut">
              <a:rPr lang="ko-KR" altLang="en-US" smtClean="0"/>
              <a:t>2024-01-07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CAF60-2242-4FE5-9EFE-FBA86BF6C15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452259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CF69D-F12D-4071-AFF1-7FBDD06044EC}" type="datetimeFigureOut">
              <a:rPr lang="ko-KR" altLang="en-US" smtClean="0"/>
              <a:t>2024-01-07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CAF60-2242-4FE5-9EFE-FBA86BF6C15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875452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CF69D-F12D-4071-AFF1-7FBDD06044EC}" type="datetimeFigureOut">
              <a:rPr lang="ko-KR" altLang="en-US" smtClean="0"/>
              <a:t>2024-01-07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CAF60-2242-4FE5-9EFE-FBA86BF6C15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476970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CF69D-F12D-4071-AFF1-7FBDD06044EC}" type="datetimeFigureOut">
              <a:rPr lang="ko-KR" altLang="en-US" smtClean="0"/>
              <a:t>2024-01-07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CAF60-2242-4FE5-9EFE-FBA86BF6C15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06380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CF69D-F12D-4071-AFF1-7FBDD06044EC}" type="datetimeFigureOut">
              <a:rPr lang="ko-KR" altLang="en-US" smtClean="0"/>
              <a:t>2024-01-07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CAF60-2242-4FE5-9EFE-FBA86BF6C15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662532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CF69D-F12D-4071-AFF1-7FBDD06044EC}" type="datetimeFigureOut">
              <a:rPr lang="ko-KR" altLang="en-US" smtClean="0"/>
              <a:t>2024-01-07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CAF60-2242-4FE5-9EFE-FBA86BF6C15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854798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4CF69D-F12D-4071-AFF1-7FBDD06044EC}" type="datetimeFigureOut">
              <a:rPr lang="ko-KR" altLang="en-US" smtClean="0"/>
              <a:t>2024-01-07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CCAF60-2242-4FE5-9EFE-FBA86BF6C15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05715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FB8EB15-F548-5D31-A932-45D1AE37D2B3}"/>
              </a:ext>
            </a:extLst>
          </p:cNvPr>
          <p:cNvSpPr txBox="1"/>
          <p:nvPr/>
        </p:nvSpPr>
        <p:spPr>
          <a:xfrm>
            <a:off x="171450" y="222250"/>
            <a:ext cx="511175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선형 회귀를 통한 서열 위치 효과의 심층 분석</a:t>
            </a:r>
            <a:endParaRPr lang="en-US" altLang="ko-KR" sz="16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/>
            <a:endParaRPr lang="en-US" altLang="ko-KR" sz="5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algn="ctr"/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Experiment</a:t>
            </a:r>
            <a:r>
              <a:rPr lang="ko-KR" altLang="en-US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6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Instruction</a:t>
            </a:r>
            <a:r>
              <a:rPr lang="ko-KR" altLang="en-US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38BF7CA-C2F1-A4F6-76BC-BFB03FABE502}"/>
              </a:ext>
            </a:extLst>
          </p:cNvPr>
          <p:cNvSpPr txBox="1"/>
          <p:nvPr/>
        </p:nvSpPr>
        <p:spPr>
          <a:xfrm>
            <a:off x="5924550" y="807025"/>
            <a:ext cx="98425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dirty="0"/>
              <a:t>2024-01-08</a:t>
            </a:r>
            <a:endParaRPr lang="ko-KR" altLang="en-US" sz="1100" dirty="0"/>
          </a:p>
        </p:txBody>
      </p:sp>
      <p:graphicFrame>
        <p:nvGraphicFramePr>
          <p:cNvPr id="6" name="표 5">
            <a:extLst>
              <a:ext uri="{FF2B5EF4-FFF2-40B4-BE49-F238E27FC236}">
                <a16:creationId xmlns:a16="http://schemas.microsoft.com/office/drawing/2014/main" id="{878417DC-03F4-C85F-89CD-7D0A4E2780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1132461"/>
              </p:ext>
            </p:extLst>
          </p:nvPr>
        </p:nvGraphicFramePr>
        <p:xfrm>
          <a:off x="571500" y="2432050"/>
          <a:ext cx="4400550" cy="1706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16529">
                  <a:extLst>
                    <a:ext uri="{9D8B030D-6E8A-4147-A177-3AD203B41FA5}">
                      <a16:colId xmlns:a16="http://schemas.microsoft.com/office/drawing/2014/main" val="2330384730"/>
                    </a:ext>
                  </a:extLst>
                </a:gridCol>
                <a:gridCol w="2784021">
                  <a:extLst>
                    <a:ext uri="{9D8B030D-6E8A-4147-A177-3AD203B41FA5}">
                      <a16:colId xmlns:a16="http://schemas.microsoft.com/office/drawing/2014/main" val="1568285326"/>
                    </a:ext>
                  </a:extLst>
                </a:gridCol>
              </a:tblGrid>
              <a:tr h="21408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변수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세팅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4824782"/>
                  </a:ext>
                </a:extLst>
              </a:tr>
              <a:tr h="214086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단어의 길이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dirty="0"/>
                        <a:t>A. 1~3</a:t>
                      </a:r>
                      <a:r>
                        <a:rPr lang="ko-KR" altLang="en-US" sz="1000" dirty="0"/>
                        <a:t>음절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0983597"/>
                  </a:ext>
                </a:extLst>
              </a:tr>
              <a:tr h="214086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dirty="0"/>
                        <a:t>B. 4~6</a:t>
                      </a:r>
                      <a:r>
                        <a:rPr lang="ko-KR" altLang="en-US" sz="1000" dirty="0"/>
                        <a:t>음절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1537512"/>
                  </a:ext>
                </a:extLst>
              </a:tr>
              <a:tr h="214086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단어 제시 지속 시간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dirty="0"/>
                        <a:t>C. 2</a:t>
                      </a:r>
                      <a:r>
                        <a:rPr lang="ko-KR" altLang="en-US" sz="1000" dirty="0"/>
                        <a:t>초</a:t>
                      </a:r>
                      <a:r>
                        <a:rPr lang="en-US" altLang="ko-KR" sz="1000" dirty="0"/>
                        <a:t> </a:t>
                      </a:r>
                      <a:endParaRPr lang="ko-KR" alt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5214795"/>
                  </a:ext>
                </a:extLst>
              </a:tr>
              <a:tr h="214086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dirty="0"/>
                        <a:t>D. 3</a:t>
                      </a:r>
                      <a:r>
                        <a:rPr lang="ko-KR" altLang="en-US" sz="1000" dirty="0"/>
                        <a:t>초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6921340"/>
                  </a:ext>
                </a:extLst>
              </a:tr>
              <a:tr h="214086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배열의 총 단어 수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dirty="0"/>
                        <a:t>E. 10</a:t>
                      </a:r>
                      <a:r>
                        <a:rPr lang="ko-KR" altLang="en-US" sz="1000" dirty="0"/>
                        <a:t>개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50711803"/>
                  </a:ext>
                </a:extLst>
              </a:tr>
              <a:tr h="214086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000" dirty="0"/>
                        <a:t>F. 20</a:t>
                      </a:r>
                      <a:r>
                        <a:rPr lang="ko-KR" altLang="en-US" sz="1000" dirty="0"/>
                        <a:t>개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393833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E7ED0A72-BBE4-7BC9-C91E-D692AC7CFD80}"/>
              </a:ext>
            </a:extLst>
          </p:cNvPr>
          <p:cNvSpPr txBox="1"/>
          <p:nvPr/>
        </p:nvSpPr>
        <p:spPr>
          <a:xfrm>
            <a:off x="469900" y="1256074"/>
            <a:ext cx="56705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/>
              <a:t>본 실험은 </a:t>
            </a:r>
            <a:r>
              <a:rPr lang="en-US" altLang="ko-KR" sz="1100" dirty="0"/>
              <a:t>Murdock </a:t>
            </a:r>
            <a:r>
              <a:rPr lang="ko-KR" altLang="en-US" sz="1100" dirty="0"/>
              <a:t>의 </a:t>
            </a:r>
            <a:r>
              <a:rPr lang="en-US" altLang="ko-KR" sz="1100" dirty="0"/>
              <a:t>Serial Position Effect (</a:t>
            </a:r>
            <a:r>
              <a:rPr lang="ko-KR" altLang="en-US" sz="1100" dirty="0"/>
              <a:t>서열 위치 효과</a:t>
            </a:r>
            <a:r>
              <a:rPr lang="en-US" altLang="ko-KR" sz="1100" dirty="0"/>
              <a:t>, 1962)</a:t>
            </a:r>
            <a:r>
              <a:rPr lang="ko-KR" altLang="en-US" sz="1100" dirty="0"/>
              <a:t>를 실험으로 확인하고</a:t>
            </a:r>
            <a:r>
              <a:rPr lang="en-US" altLang="ko-KR" sz="1100" dirty="0"/>
              <a:t>,</a:t>
            </a:r>
            <a:r>
              <a:rPr lang="ko-KR" altLang="en-US" sz="1100" dirty="0"/>
              <a:t> 이를 이차회귀분석</a:t>
            </a:r>
            <a:r>
              <a:rPr lang="en-US" altLang="ko-KR" sz="1100" dirty="0"/>
              <a:t>(Quadratic Regression)</a:t>
            </a:r>
            <a:r>
              <a:rPr lang="ko-KR" altLang="en-US" sz="1100" dirty="0"/>
              <a:t>으로 심층적으로 분석한다</a:t>
            </a:r>
            <a:r>
              <a:rPr lang="en-US" altLang="ko-KR" sz="1100" dirty="0"/>
              <a:t>. </a:t>
            </a:r>
            <a:r>
              <a:rPr lang="ko-KR" altLang="en-US" sz="1100" dirty="0"/>
              <a:t>피실험자들이 배열의 요소들을 상기하는 과정에서  배열의 중간에 있던 요소들보다 앞서 위치한 요소들을 더 잘 기억하는 현상을 </a:t>
            </a:r>
            <a:r>
              <a:rPr lang="en-US" altLang="ko-KR" sz="1100" dirty="0"/>
              <a:t>Primacy effect(</a:t>
            </a:r>
            <a:r>
              <a:rPr lang="ko-KR" altLang="en-US" sz="1100" dirty="0"/>
              <a:t>초두 효과</a:t>
            </a:r>
            <a:r>
              <a:rPr lang="en-US" altLang="ko-KR" sz="1100" dirty="0"/>
              <a:t>)</a:t>
            </a:r>
            <a:r>
              <a:rPr lang="ko-KR" altLang="en-US" sz="1100" dirty="0"/>
              <a:t>라고 부른다</a:t>
            </a:r>
            <a:r>
              <a:rPr lang="en-US" altLang="ko-KR" sz="1100" dirty="0"/>
              <a:t>. </a:t>
            </a:r>
            <a:r>
              <a:rPr lang="ko-KR" altLang="en-US" sz="1100" dirty="0"/>
              <a:t>만약 재응답이 즉각적이라면</a:t>
            </a:r>
            <a:r>
              <a:rPr lang="en-US" altLang="ko-KR" sz="1100" dirty="0"/>
              <a:t>, </a:t>
            </a:r>
            <a:r>
              <a:rPr lang="ko-KR" altLang="en-US" sz="1100" dirty="0"/>
              <a:t>피실험자들은 배열의 끝에 위치한 요소들을 더 잘 기억한다</a:t>
            </a:r>
            <a:r>
              <a:rPr lang="en-US" altLang="ko-KR" sz="1100" dirty="0"/>
              <a:t>. </a:t>
            </a:r>
            <a:r>
              <a:rPr lang="ko-KR" altLang="en-US" sz="1100" dirty="0"/>
              <a:t>이를 </a:t>
            </a:r>
            <a:r>
              <a:rPr lang="en-US" altLang="ko-KR" sz="1100" dirty="0"/>
              <a:t>Recency Effect(</a:t>
            </a:r>
            <a:r>
              <a:rPr lang="ko-KR" altLang="en-US" sz="1100" dirty="0"/>
              <a:t>최근 효과</a:t>
            </a:r>
            <a:r>
              <a:rPr lang="en-US" altLang="ko-KR" sz="1100" dirty="0"/>
              <a:t>)</a:t>
            </a:r>
            <a:r>
              <a:rPr lang="ko-KR" altLang="en-US" sz="1100" dirty="0"/>
              <a:t>라고</a:t>
            </a:r>
            <a:r>
              <a:rPr lang="en-US" altLang="ko-KR" sz="1100" dirty="0"/>
              <a:t> </a:t>
            </a:r>
            <a:r>
              <a:rPr lang="ko-KR" altLang="en-US" sz="1100" dirty="0"/>
              <a:t>부른다</a:t>
            </a:r>
            <a:r>
              <a:rPr lang="en-US" altLang="ko-KR" sz="1100" dirty="0"/>
              <a:t>.</a:t>
            </a:r>
            <a:endParaRPr lang="ko-KR" altLang="en-US" sz="11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21C55EF-0C45-5861-B9AC-852546C1598E}"/>
              </a:ext>
            </a:extLst>
          </p:cNvPr>
          <p:cNvSpPr txBox="1"/>
          <p:nvPr/>
        </p:nvSpPr>
        <p:spPr>
          <a:xfrm>
            <a:off x="469900" y="4206910"/>
            <a:ext cx="5670550" cy="2292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/>
              <a:t>실험의 방식은 아래의 과정을 따른다</a:t>
            </a:r>
            <a:r>
              <a:rPr lang="en-US" altLang="ko-KR" sz="1100" dirty="0"/>
              <a:t>.</a:t>
            </a:r>
          </a:p>
          <a:p>
            <a:endParaRPr lang="en-US" altLang="ko-KR" sz="1100" dirty="0"/>
          </a:p>
          <a:p>
            <a:pPr marL="228600" indent="-228600">
              <a:buFont typeface="+mj-lt"/>
              <a:buAutoNum type="arabicPeriod"/>
            </a:pPr>
            <a:r>
              <a:rPr lang="ko-KR" altLang="en-US" sz="1100" dirty="0"/>
              <a:t>실험자는 피험자에게 실험에 대한 대략적인 설명을 제공한다</a:t>
            </a:r>
            <a:r>
              <a:rPr lang="en-US" altLang="ko-KR" sz="1100" dirty="0"/>
              <a:t>. (</a:t>
            </a:r>
            <a:r>
              <a:rPr lang="ko-KR" altLang="en-US" sz="1100" dirty="0"/>
              <a:t>몇 개의 단어가 제공되고 각 단어당 제시되는 시간이 몇 초인지</a:t>
            </a:r>
            <a:r>
              <a:rPr lang="en-US" altLang="ko-KR" sz="1100" dirty="0"/>
              <a:t>)</a:t>
            </a:r>
          </a:p>
          <a:p>
            <a:pPr marL="228600" indent="-228600">
              <a:buFont typeface="+mj-lt"/>
              <a:buAutoNum type="arabicPeriod"/>
            </a:pPr>
            <a:r>
              <a:rPr lang="ko-KR" altLang="en-US" sz="1100" dirty="0"/>
              <a:t>실험자는 피험자에게  </a:t>
            </a:r>
            <a:r>
              <a:rPr lang="en-US" altLang="ko-KR" sz="1100" dirty="0"/>
              <a:t>3</a:t>
            </a:r>
            <a:r>
              <a:rPr lang="ko-KR" altLang="en-US" sz="1100" dirty="0"/>
              <a:t>종류의 변수로 구성된 총 </a:t>
            </a:r>
            <a:r>
              <a:rPr lang="en-US" altLang="ko-KR" sz="1100" dirty="0"/>
              <a:t>8</a:t>
            </a:r>
            <a:r>
              <a:rPr lang="ko-KR" altLang="en-US" sz="1100" dirty="0"/>
              <a:t>개의 실험 프로세스를 무작위 순서로 진행한다</a:t>
            </a:r>
            <a:r>
              <a:rPr lang="en-US" altLang="ko-KR" sz="1100" dirty="0"/>
              <a:t>. (ACE, ACF, ADE, ADF, BCE, BCF, BDE, BDF)</a:t>
            </a:r>
          </a:p>
          <a:p>
            <a:pPr marL="228600" indent="-228600">
              <a:buFont typeface="+mj-lt"/>
              <a:buAutoNum type="arabicPeriod"/>
            </a:pPr>
            <a:r>
              <a:rPr lang="ko-KR" altLang="en-US" sz="1100" dirty="0"/>
              <a:t>각</a:t>
            </a:r>
            <a:r>
              <a:rPr lang="en-US" altLang="ko-KR" sz="1100" dirty="0"/>
              <a:t> </a:t>
            </a:r>
            <a:r>
              <a:rPr lang="ko-KR" altLang="en-US" sz="1100" dirty="0"/>
              <a:t>테스트마다의 단어 배치는 무작위로 재배치한다</a:t>
            </a:r>
            <a:r>
              <a:rPr lang="en-US" altLang="ko-KR" sz="1100" dirty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ko-KR" altLang="en-US" sz="1100" dirty="0"/>
              <a:t>테스트를 진행하기 전 무작위로 재배치한 단어의 순서를 기록한다</a:t>
            </a:r>
            <a:r>
              <a:rPr lang="en-US" altLang="ko-KR" sz="1100" dirty="0"/>
              <a:t>.</a:t>
            </a:r>
          </a:p>
          <a:p>
            <a:pPr marL="228600" indent="-228600">
              <a:buFont typeface="+mj-lt"/>
              <a:buAutoNum type="arabicPeriod"/>
            </a:pPr>
            <a:r>
              <a:rPr lang="ko-KR" altLang="en-US" sz="1100" dirty="0"/>
              <a:t>테스트를 진행하고 실험의 결과를 엑셀로 정리한다</a:t>
            </a:r>
            <a:r>
              <a:rPr lang="en-US" altLang="ko-KR" sz="1100" dirty="0"/>
              <a:t>. </a:t>
            </a:r>
            <a:r>
              <a:rPr lang="ko-KR" altLang="en-US" sz="1100" dirty="0"/>
              <a:t>예시로</a:t>
            </a:r>
            <a:r>
              <a:rPr lang="en-US" altLang="ko-KR" sz="1100" dirty="0"/>
              <a:t>, </a:t>
            </a:r>
            <a:r>
              <a:rPr lang="ko-KR" altLang="en-US" sz="1100" dirty="0"/>
              <a:t>한 피험자가 </a:t>
            </a:r>
            <a:r>
              <a:rPr lang="en-US" altLang="ko-KR" sz="1100" dirty="0"/>
              <a:t>7</a:t>
            </a:r>
            <a:r>
              <a:rPr lang="ko-KR" altLang="en-US" sz="1100" dirty="0"/>
              <a:t>번째 제시된 단어를 정확히 기억하지 못했다면</a:t>
            </a:r>
            <a:r>
              <a:rPr lang="en-US" altLang="ko-KR" sz="1100" dirty="0"/>
              <a:t>, 7</a:t>
            </a:r>
            <a:r>
              <a:rPr lang="ko-KR" altLang="en-US" sz="1100" dirty="0"/>
              <a:t>로 표기된 열에 </a:t>
            </a:r>
            <a:r>
              <a:rPr lang="en-US" altLang="ko-KR" sz="1100" dirty="0"/>
              <a:t>0</a:t>
            </a:r>
            <a:r>
              <a:rPr lang="ko-KR" altLang="en-US" sz="1100" dirty="0"/>
              <a:t>을 기입한다</a:t>
            </a:r>
            <a:r>
              <a:rPr lang="en-US" altLang="ko-KR" sz="1100" dirty="0"/>
              <a:t>. (Look at G2) </a:t>
            </a:r>
            <a:r>
              <a:rPr lang="ko-KR" altLang="en-US" sz="1100" dirty="0"/>
              <a:t>마찬가지로 </a:t>
            </a:r>
            <a:r>
              <a:rPr lang="en-US" altLang="ko-KR" sz="1100" dirty="0"/>
              <a:t>8</a:t>
            </a:r>
            <a:r>
              <a:rPr lang="ko-KR" altLang="en-US" sz="1100" dirty="0"/>
              <a:t>번째 제시된 단어를 정확히 기억했다면</a:t>
            </a:r>
            <a:r>
              <a:rPr lang="en-US" altLang="ko-KR" sz="1100" dirty="0"/>
              <a:t>, 8</a:t>
            </a:r>
            <a:r>
              <a:rPr lang="ko-KR" altLang="en-US" sz="1100" dirty="0"/>
              <a:t>로 표기된 열에 </a:t>
            </a:r>
            <a:r>
              <a:rPr lang="en-US" altLang="ko-KR" sz="1100" dirty="0"/>
              <a:t>1</a:t>
            </a:r>
            <a:r>
              <a:rPr lang="ko-KR" altLang="en-US" sz="1100" dirty="0"/>
              <a:t>을 기입한다</a:t>
            </a:r>
            <a:r>
              <a:rPr lang="en-US" altLang="ko-KR" sz="1100" dirty="0"/>
              <a:t>. (Look at H2)</a:t>
            </a:r>
          </a:p>
          <a:p>
            <a:pPr marL="228600" indent="-228600">
              <a:buFont typeface="+mj-lt"/>
              <a:buAutoNum type="arabicPeriod"/>
            </a:pPr>
            <a:endParaRPr lang="en-US" altLang="ko-KR" sz="1100" dirty="0"/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C2D57C08-9881-9271-3395-F130C62FB4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6499845"/>
            <a:ext cx="4742485" cy="2949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21154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60</TotalTime>
  <Words>250</Words>
  <Application>Microsoft Office PowerPoint</Application>
  <PresentationFormat>A4 용지(210x297mm)</PresentationFormat>
  <Paragraphs>23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6" baseType="lpstr">
      <vt:lpstr>맑은 고딕</vt:lpstr>
      <vt:lpstr>Arial</vt:lpstr>
      <vt:lpstr>Calibri</vt:lpstr>
      <vt:lpstr>Calibri Light</vt:lpstr>
      <vt:lpstr>Office 테마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Gyuwon Sim</dc:creator>
  <cp:lastModifiedBy>Gyuwon Sim</cp:lastModifiedBy>
  <cp:revision>2</cp:revision>
  <dcterms:created xsi:type="dcterms:W3CDTF">2024-01-05T06:53:32Z</dcterms:created>
  <dcterms:modified xsi:type="dcterms:W3CDTF">2024-01-07T07:30:32Z</dcterms:modified>
</cp:coreProperties>
</file>