
<file path=[Content_Types].xml><?xml version="1.0" encoding="utf-8"?>
<Types xmlns="http://schemas.openxmlformats.org/package/2006/content-types">
  <Default Extension="jpeg" ContentType="image/jpeg"/>
  <Default Extension="mov" ContentType="video/quicktime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9" r:id="rId2"/>
    <p:sldId id="317" r:id="rId3"/>
    <p:sldId id="324" r:id="rId4"/>
    <p:sldId id="318" r:id="rId5"/>
    <p:sldId id="292" r:id="rId6"/>
    <p:sldId id="325" r:id="rId7"/>
    <p:sldId id="326" r:id="rId8"/>
    <p:sldId id="327" r:id="rId9"/>
    <p:sldId id="328" r:id="rId10"/>
    <p:sldId id="332" r:id="rId11"/>
    <p:sldId id="297" r:id="rId12"/>
    <p:sldId id="329" r:id="rId13"/>
    <p:sldId id="334" r:id="rId14"/>
    <p:sldId id="335" r:id="rId15"/>
    <p:sldId id="340" r:id="rId16"/>
    <p:sldId id="343" r:id="rId17"/>
    <p:sldId id="342" r:id="rId18"/>
    <p:sldId id="339" r:id="rId19"/>
    <p:sldId id="344" r:id="rId20"/>
    <p:sldId id="337" r:id="rId21"/>
    <p:sldId id="346" r:id="rId22"/>
    <p:sldId id="345" r:id="rId23"/>
    <p:sldId id="347" r:id="rId24"/>
    <p:sldId id="311" r:id="rId25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DDDDD"/>
    <a:srgbClr val="C8C8C8"/>
    <a:srgbClr val="395B64"/>
    <a:srgbClr val="FF6961"/>
    <a:srgbClr val="2C3333"/>
    <a:srgbClr val="30475E"/>
    <a:srgbClr val="222831"/>
    <a:srgbClr val="F05454"/>
    <a:srgbClr val="E7F6F2"/>
    <a:srgbClr val="E9E9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809" autoAdjust="0"/>
    <p:restoredTop sz="94660"/>
  </p:normalViewPr>
  <p:slideViewPr>
    <p:cSldViewPr snapToGrid="0">
      <p:cViewPr varScale="1">
        <p:scale>
          <a:sx n="151" d="100"/>
          <a:sy n="151" d="100"/>
        </p:scale>
        <p:origin x="376" y="20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Book1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Book2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암기 확률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Sheet1!$B$2:$I$2</c:f>
              <c:strCache>
                <c:ptCount val="8"/>
                <c:pt idx="0">
                  <c:v>사과</c:v>
                </c:pt>
                <c:pt idx="1">
                  <c:v>빵</c:v>
                </c:pt>
                <c:pt idx="2">
                  <c:v>우유</c:v>
                </c:pt>
                <c:pt idx="3">
                  <c:v>고추</c:v>
                </c:pt>
                <c:pt idx="4">
                  <c:v>파</c:v>
                </c:pt>
                <c:pt idx="5">
                  <c:v>치즈</c:v>
                </c:pt>
                <c:pt idx="6">
                  <c:v>고기</c:v>
                </c:pt>
                <c:pt idx="7">
                  <c:v>피자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0.4</c:v>
                </c:pt>
                <c:pt idx="3">
                  <c:v>0.3</c:v>
                </c:pt>
                <c:pt idx="4">
                  <c:v>0.38</c:v>
                </c:pt>
                <c:pt idx="5">
                  <c:v>0.5</c:v>
                </c:pt>
                <c:pt idx="6">
                  <c:v>0.9</c:v>
                </c:pt>
                <c:pt idx="7">
                  <c:v>0.95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A48-FA45-8824-3CB9CE0E91C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9893888"/>
        <c:axId val="1009895536"/>
      </c:lineChart>
      <c:catAx>
        <c:axId val="100989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5536"/>
        <c:crosses val="autoZero"/>
        <c:auto val="1"/>
        <c:lblAlgn val="ctr"/>
        <c:lblOffset val="100"/>
        <c:noMultiLvlLbl val="0"/>
      </c:catAx>
      <c:valAx>
        <c:axId val="100989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K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암기 확률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Sheet1!$B$2:$I$2</c:f>
              <c:strCache>
                <c:ptCount val="8"/>
                <c:pt idx="0">
                  <c:v>사과</c:v>
                </c:pt>
                <c:pt idx="1">
                  <c:v>빵</c:v>
                </c:pt>
                <c:pt idx="2">
                  <c:v>우유</c:v>
                </c:pt>
                <c:pt idx="3">
                  <c:v>고추</c:v>
                </c:pt>
                <c:pt idx="4">
                  <c:v>파</c:v>
                </c:pt>
                <c:pt idx="5">
                  <c:v>치즈</c:v>
                </c:pt>
                <c:pt idx="6">
                  <c:v>고기</c:v>
                </c:pt>
                <c:pt idx="7">
                  <c:v>피자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0.4</c:v>
                </c:pt>
                <c:pt idx="3">
                  <c:v>0.3</c:v>
                </c:pt>
                <c:pt idx="4">
                  <c:v>0.38</c:v>
                </c:pt>
                <c:pt idx="5">
                  <c:v>0.5</c:v>
                </c:pt>
                <c:pt idx="6">
                  <c:v>0.9</c:v>
                </c:pt>
                <c:pt idx="7">
                  <c:v>0.95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5788-8A40-A721-93C9CA77D89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9893888"/>
        <c:axId val="1009895536"/>
      </c:lineChart>
      <c:catAx>
        <c:axId val="100989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5536"/>
        <c:crosses val="autoZero"/>
        <c:auto val="1"/>
        <c:lblAlgn val="ctr"/>
        <c:lblOffset val="100"/>
        <c:noMultiLvlLbl val="0"/>
      </c:catAx>
      <c:valAx>
        <c:axId val="100989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K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암기 확률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Sheet1!$B$2:$I$2</c:f>
              <c:strCache>
                <c:ptCount val="8"/>
                <c:pt idx="0">
                  <c:v>사과</c:v>
                </c:pt>
                <c:pt idx="1">
                  <c:v>빵</c:v>
                </c:pt>
                <c:pt idx="2">
                  <c:v>우유</c:v>
                </c:pt>
                <c:pt idx="3">
                  <c:v>고추</c:v>
                </c:pt>
                <c:pt idx="4">
                  <c:v>파</c:v>
                </c:pt>
                <c:pt idx="5">
                  <c:v>치즈</c:v>
                </c:pt>
                <c:pt idx="6">
                  <c:v>고기</c:v>
                </c:pt>
                <c:pt idx="7">
                  <c:v>피자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0.4</c:v>
                </c:pt>
                <c:pt idx="3">
                  <c:v>0.3</c:v>
                </c:pt>
                <c:pt idx="4">
                  <c:v>0.38</c:v>
                </c:pt>
                <c:pt idx="5">
                  <c:v>0.5</c:v>
                </c:pt>
                <c:pt idx="6">
                  <c:v>0.9</c:v>
                </c:pt>
                <c:pt idx="7">
                  <c:v>0.95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158-5E4A-8072-11DFDC5DC4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9893888"/>
        <c:axId val="1009895536"/>
      </c:lineChart>
      <c:catAx>
        <c:axId val="100989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5536"/>
        <c:crosses val="autoZero"/>
        <c:auto val="1"/>
        <c:lblAlgn val="ctr"/>
        <c:lblOffset val="100"/>
        <c:noMultiLvlLbl val="0"/>
      </c:catAx>
      <c:valAx>
        <c:axId val="100989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K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Sheet1!$A$3</c:f>
              <c:strCache>
                <c:ptCount val="1"/>
                <c:pt idx="0">
                  <c:v>암기 확률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Sheet1!$B$2:$I$2</c:f>
              <c:strCache>
                <c:ptCount val="8"/>
                <c:pt idx="0">
                  <c:v>사과</c:v>
                </c:pt>
                <c:pt idx="1">
                  <c:v>빵</c:v>
                </c:pt>
                <c:pt idx="2">
                  <c:v>우유</c:v>
                </c:pt>
                <c:pt idx="3">
                  <c:v>고추</c:v>
                </c:pt>
                <c:pt idx="4">
                  <c:v>파</c:v>
                </c:pt>
                <c:pt idx="5">
                  <c:v>치즈</c:v>
                </c:pt>
                <c:pt idx="6">
                  <c:v>고기</c:v>
                </c:pt>
                <c:pt idx="7">
                  <c:v>피자</c:v>
                </c:pt>
              </c:strCache>
            </c:strRef>
          </c:cat>
          <c:val>
            <c:numRef>
              <c:f>Sheet1!$B$3:$I$3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0.4</c:v>
                </c:pt>
                <c:pt idx="3">
                  <c:v>0.3</c:v>
                </c:pt>
                <c:pt idx="4">
                  <c:v>0.38</c:v>
                </c:pt>
                <c:pt idx="5">
                  <c:v>0.5</c:v>
                </c:pt>
                <c:pt idx="6">
                  <c:v>0.9</c:v>
                </c:pt>
                <c:pt idx="7">
                  <c:v>0.95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E771-E840-BB66-654F8CED2F0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009893888"/>
        <c:axId val="1009895536"/>
      </c:lineChart>
      <c:catAx>
        <c:axId val="1009893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5536"/>
        <c:crosses val="autoZero"/>
        <c:auto val="1"/>
        <c:lblAlgn val="ctr"/>
        <c:lblOffset val="100"/>
        <c:noMultiLvlLbl val="0"/>
      </c:catAx>
      <c:valAx>
        <c:axId val="1009895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0098938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K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KR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암기 확률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Sheet1!$B$1:$I$1</c:f>
              <c:strCache>
                <c:ptCount val="8"/>
                <c:pt idx="0">
                  <c:v>사과</c:v>
                </c:pt>
                <c:pt idx="1">
                  <c:v>빵</c:v>
                </c:pt>
                <c:pt idx="2">
                  <c:v>우유</c:v>
                </c:pt>
                <c:pt idx="3">
                  <c:v>고추</c:v>
                </c:pt>
                <c:pt idx="4">
                  <c:v>파</c:v>
                </c:pt>
                <c:pt idx="5">
                  <c:v>치즈</c:v>
                </c:pt>
                <c:pt idx="6">
                  <c:v>고기</c:v>
                </c:pt>
                <c:pt idx="7">
                  <c:v>피자</c:v>
                </c:pt>
              </c:strCache>
            </c:strRef>
          </c:cat>
          <c:val>
            <c:numRef>
              <c:f>Sheet1!$B$2:$I$2</c:f>
              <c:numCache>
                <c:formatCode>0%</c:formatCode>
                <c:ptCount val="8"/>
                <c:pt idx="0">
                  <c:v>0.9</c:v>
                </c:pt>
                <c:pt idx="1">
                  <c:v>0.8</c:v>
                </c:pt>
                <c:pt idx="2">
                  <c:v>0.5</c:v>
                </c:pt>
                <c:pt idx="3">
                  <c:v>0.7</c:v>
                </c:pt>
                <c:pt idx="4">
                  <c:v>0.6</c:v>
                </c:pt>
                <c:pt idx="5">
                  <c:v>0.5</c:v>
                </c:pt>
                <c:pt idx="6">
                  <c:v>0.9</c:v>
                </c:pt>
                <c:pt idx="7">
                  <c:v>0.95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F799-F147-9DDE-68E82BCD36A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324247808"/>
        <c:axId val="853572239"/>
      </c:lineChart>
      <c:catAx>
        <c:axId val="132424780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853572239"/>
        <c:crosses val="autoZero"/>
        <c:auto val="1"/>
        <c:lblAlgn val="ctr"/>
        <c:lblOffset val="100"/>
        <c:noMultiLvlLbl val="0"/>
      </c:catAx>
      <c:valAx>
        <c:axId val="85357223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KR"/>
          </a:p>
        </c:txPr>
        <c:crossAx val="132424780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/>
      </a:pPr>
      <a:endParaRPr lang="en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9B4D52FC-D865-B343-3DA6-9194CEAF0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228AD08B-1BDD-8871-5FB8-B51FCFC8A9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D74071FE-CEBB-A59D-B3D3-F3DDB944C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DFEBC0F-DF8B-AE9B-8E75-C80B682772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6C9ADDE-A16F-82F1-F9F9-FF93CA7A7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5427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876EB84-C08F-4977-4DF2-536E3E96C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E8FB66C5-1C37-115B-B50B-8CCEDD4BB53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CDD6AC67-224A-324D-75A5-CC655F6FD5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F3B3D4C-7796-30CC-EE5D-722769795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E223D52-9921-7374-926A-5DE12BD51A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0700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7F946407-A3E1-1081-C498-88073DB9AC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EAA01BA-48C2-BAFA-0390-04B17BCBC4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D410B43-EB41-C4F9-64D1-4CE864D46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63ED1E-EAD8-802A-A23B-D4BFE7544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6F4F60F-7259-B0F5-F4A3-3DF8E022A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30159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D2E3A0-B711-D04F-BF8D-6B6D52704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2650DA67-FBE2-44D8-E60C-B25E837F2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F42B8860-F7E3-1D39-F345-95D8E10574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142FE832-CD8C-5E65-9223-A0BBE77810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3E28DD-8A2F-3629-89E8-58DD9F7E77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123758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4A92B25-000A-2082-A960-22E247A87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B6CD20A-636A-8EDD-2D0C-FC9D8A9C0B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BB4F00BD-B25E-5FEE-69CE-512B1EA50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E2C255F5-2CCC-692F-9F52-C5FF396AF6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3B0BEB-F7E1-EABA-84A1-52B4AEAFB8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219348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4F1C1A0-365D-54C0-2819-B5C3B9882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1BFF3E4-605F-50B7-EBA6-51FF27C98DF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732ABFB-99A2-5847-8973-F10A5B3D77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FF9E7BF-96CB-45BE-112A-38D3396CC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806B83F-DDD9-8B5D-6222-113D13667E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5F28B57-2DD5-6A94-50E7-9D040FC6F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64293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10D1089-7EC7-67C3-9846-5F2FBB78F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EEC1ACB7-647C-41AC-D023-946E222D92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F5ADEB94-AE97-803C-47B7-13067D64E6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7EC86BEA-A99D-E994-3C80-489D8F33F22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EC4F3C8A-247B-D943-C25D-F4EBDC9C52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172E5D73-7A5D-D998-2250-BF08AACDED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3D596288-541B-25F0-7569-77B69C519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268425F6-E1A8-9643-FAAE-A32B05D3B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8545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8A386A-A4F5-B5CA-F0A6-0EC8F5D403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229B85D-D1D7-885A-98F1-E2D69BA500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2678EED5-6767-F24E-EEE0-74DD5B520C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CAF3443-C1ED-336A-35C6-5DCAA0D55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271970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3B78C60D-D4B5-D480-44E4-6F6E2E8CCB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0EED6DD-EDA7-66AF-4EC8-FCC8375F63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6FCCB749-9FCC-C63D-7258-BD4F28D36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356926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12C5973-DA45-08A2-C938-0450BE4E7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D8D462-B7AA-C4B7-204C-7759C125E3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2EB7F77-6E12-DEE3-8FF2-90B34DF36A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BDCA80E-3951-D63C-9A02-B6BB98B251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262B2257-9981-71AC-2AD0-98FEEB5B7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C8B25FC-C9D1-3AD9-1C81-DA9DCACA11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3214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496968-3267-D466-4A65-F6C7CFEA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2441AC7-8DF0-8251-8A5C-A12BF8A303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DBCDE283-0B7D-6079-3FF5-BF24E6D37E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D4CA4E5-91D6-884B-4B26-2C973A445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5281A3D-657A-393A-D895-158C9D08DD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36C9F7DB-E7AB-6FBC-16BE-AEB23EF1B4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3639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396EBBDC-1959-5B2D-004E-686E427C4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65211CF-3CDF-5B0A-67EA-F337FCCFB2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7671495-5F27-DC74-1E69-8CAE0998C1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816BD6-A95F-46CA-A680-50059871936D}" type="datetimeFigureOut">
              <a:rPr lang="ko-KR" altLang="en-US" smtClean="0"/>
              <a:t>2024. 1. 12.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757AC47-8531-05F1-4CC4-78F954AE74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9069AF6-5D4B-DE0F-5515-B4B5DFD5A5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9C780-0337-47F4-9820-A6A0B8F6CE8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945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7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ov"/><Relationship Id="rId1" Type="http://schemas.microsoft.com/office/2007/relationships/media" Target="../media/media1.mov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1F31E4-7242-DD4F-AD91-7CE21C77F8F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04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ACBB7A-196C-554F-B959-09B6D0C3823B}"/>
              </a:ext>
            </a:extLst>
          </p:cNvPr>
          <p:cNvGrpSpPr/>
          <p:nvPr/>
        </p:nvGrpSpPr>
        <p:grpSpPr>
          <a:xfrm>
            <a:off x="504336" y="1325504"/>
            <a:ext cx="5718662" cy="4206992"/>
            <a:chOff x="815127" y="884001"/>
            <a:chExt cx="5718662" cy="4206992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5D53645-2FF2-07A7-AF3C-D9BDC20A1F93}"/>
                </a:ext>
              </a:extLst>
            </p:cNvPr>
            <p:cNvSpPr txBox="1"/>
            <p:nvPr/>
          </p:nvSpPr>
          <p:spPr>
            <a:xfrm>
              <a:off x="815127" y="884001"/>
              <a:ext cx="5718662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ko-KR" altLang="en-US" sz="6000" dirty="0" err="1">
                  <a:solidFill>
                    <a:srgbClr val="3C486B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머신러닝을</a:t>
              </a:r>
              <a:r>
                <a:rPr lang="ko-KR" altLang="en-US" sz="6000" dirty="0">
                  <a:solidFill>
                    <a:srgbClr val="3C486B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 통한</a:t>
              </a:r>
              <a:endParaRPr lang="en-US" altLang="ko-KR" sz="6000" dirty="0">
                <a:solidFill>
                  <a:srgbClr val="3C486B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39A48E6-654E-8246-9A3E-067B2299561C}"/>
                </a:ext>
              </a:extLst>
            </p:cNvPr>
            <p:cNvSpPr txBox="1"/>
            <p:nvPr/>
          </p:nvSpPr>
          <p:spPr>
            <a:xfrm>
              <a:off x="815129" y="1767006"/>
              <a:ext cx="4868277" cy="3323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ko-KR" altLang="en-US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서열 위치 효과</a:t>
              </a:r>
              <a:endParaRPr lang="en-US" altLang="ko-KR" sz="7000" b="1" dirty="0">
                <a:solidFill>
                  <a:srgbClr val="222831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  <a:p>
              <a:r>
                <a:rPr lang="ko-KR" altLang="en-US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조사</a:t>
              </a:r>
              <a:r>
                <a:rPr lang="en-US" altLang="ko-KR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&amp;</a:t>
              </a:r>
              <a:r>
                <a:rPr lang="ko-KR" altLang="en-US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분석</a:t>
              </a:r>
              <a:endParaRPr lang="en-US" altLang="ko-KR" sz="7000" b="1" dirty="0">
                <a:solidFill>
                  <a:srgbClr val="222831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8F8DD8C7-A784-304C-B323-2FC7A9A642D6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8EB5024-314A-974A-8FC5-AF726BA5D43A}"/>
              </a:ext>
            </a:extLst>
          </p:cNvPr>
          <p:cNvCxnSpPr/>
          <p:nvPr/>
        </p:nvCxnSpPr>
        <p:spPr>
          <a:xfrm>
            <a:off x="6098400" y="6245957"/>
            <a:ext cx="5400000" cy="0"/>
          </a:xfrm>
          <a:prstGeom prst="line">
            <a:avLst/>
          </a:prstGeom>
          <a:ln w="63500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18E51A05-A4F6-9243-8830-B12414F472DF}"/>
              </a:ext>
            </a:extLst>
          </p:cNvPr>
          <p:cNvSpPr>
            <a:spLocks noChangeAspect="1"/>
          </p:cNvSpPr>
          <p:nvPr/>
        </p:nvSpPr>
        <p:spPr>
          <a:xfrm>
            <a:off x="567599" y="6156000"/>
            <a:ext cx="180000" cy="180000"/>
          </a:xfrm>
          <a:prstGeom prst="ellipse">
            <a:avLst/>
          </a:prstGeom>
          <a:solidFill>
            <a:srgbClr val="F0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72574112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Linear vs Non Linear Learning - Senior Tuber">
            <a:extLst>
              <a:ext uri="{FF2B5EF4-FFF2-40B4-BE49-F238E27FC236}">
                <a16:creationId xmlns:a16="http://schemas.microsoft.com/office/drawing/2014/main" id="{B2A3DC43-650D-AB4F-954A-E70D7FB9B0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922" y="1018800"/>
            <a:ext cx="10560155" cy="482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16B818F8-0B7C-8A4B-A7E7-BD562CB1C709}"/>
              </a:ext>
            </a:extLst>
          </p:cNvPr>
          <p:cNvSpPr txBox="1"/>
          <p:nvPr/>
        </p:nvSpPr>
        <p:spPr>
          <a:xfrm>
            <a:off x="3650097" y="130728"/>
            <a:ext cx="159077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선형 회귀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80DB4E1-BB53-AF49-8625-91C0750339BF}"/>
              </a:ext>
            </a:extLst>
          </p:cNvPr>
          <p:cNvSpPr txBox="1"/>
          <p:nvPr/>
        </p:nvSpPr>
        <p:spPr>
          <a:xfrm>
            <a:off x="3523097" y="111038"/>
            <a:ext cx="72308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-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DBD6D8-C7EE-2842-994D-7CB09AD22C8D}"/>
              </a:ext>
            </a:extLst>
          </p:cNvPr>
          <p:cNvSpPr txBox="1"/>
          <p:nvPr/>
        </p:nvSpPr>
        <p:spPr>
          <a:xfrm>
            <a:off x="627496" y="122992"/>
            <a:ext cx="159604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기존 연구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77840CA-C63F-7842-87EF-D3FF95087C15}"/>
              </a:ext>
            </a:extLst>
          </p:cNvPr>
          <p:cNvSpPr txBox="1"/>
          <p:nvPr/>
        </p:nvSpPr>
        <p:spPr>
          <a:xfrm>
            <a:off x="2143029" y="122992"/>
            <a:ext cx="1671279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개선 방안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B39D80-F78A-A341-A22F-A51578ED04DF}"/>
              </a:ext>
            </a:extLst>
          </p:cNvPr>
          <p:cNvSpPr txBox="1"/>
          <p:nvPr/>
        </p:nvSpPr>
        <p:spPr>
          <a:xfrm>
            <a:off x="2007562" y="122992"/>
            <a:ext cx="426680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-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70757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설계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5" y="1997925"/>
            <a:ext cx="482040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단어 개수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음절 길이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단어 표시 시간 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(+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공백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)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FB7FD9CF-7FE9-E645-A2DE-BEF920121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2047085"/>
            <a:ext cx="4820400" cy="276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173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단어 표시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HTML, JS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로 웹사이트 제작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표준국어대사전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명사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한자어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외래어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,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ko-KR" altLang="en-US" sz="30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혼종어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B41DFF5-4A72-0F42-93B4-C2737921808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설명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0F4B11E-5747-A44F-B071-34D1AA09F9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1899718"/>
            <a:ext cx="4820400" cy="3058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72123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결과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성공적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초두 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Vs. 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최신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한계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62891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>
            <a:extLst>
              <a:ext uri="{FF2B5EF4-FFF2-40B4-BE49-F238E27FC236}">
                <a16:creationId xmlns:a16="http://schemas.microsoft.com/office/drawing/2014/main" id="{E0250CD0-E86D-DF4B-A9A4-CD802C834E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1503161"/>
            <a:ext cx="4820400" cy="3851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8617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B41DFF5-4A72-0F42-93B4-C2737921808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결과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3D8B528-7A5C-9043-8F78-AF9F92C590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0" y="914554"/>
            <a:ext cx="2520000" cy="20135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8110F3-2E56-6948-8B4B-1CF4557A9F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09" y="914554"/>
            <a:ext cx="2520000" cy="201352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0501CE0-82E2-0B47-912B-46D86D93753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354" y="914554"/>
            <a:ext cx="2520000" cy="201352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AB94BE8-8F16-A44E-8205-9B1355AEB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00" y="914554"/>
            <a:ext cx="2520000" cy="201352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AEA16EE8-0D5D-5143-AFDC-82950C96FE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400" y="3580256"/>
            <a:ext cx="2520000" cy="2013529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07EA08B-BADF-5B44-80AB-B64294425C9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109" y="3580256"/>
            <a:ext cx="2520000" cy="2013529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F178031-D375-2F4D-B3CA-0B41D774196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4354" y="3609437"/>
            <a:ext cx="2520000" cy="1984348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A031F75-85ED-B147-AA94-921E1752418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3600" y="3609437"/>
            <a:ext cx="2520000" cy="2013529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BAEAD1BF-C570-B042-A478-D12B57FF97DA}"/>
              </a:ext>
            </a:extLst>
          </p:cNvPr>
          <p:cNvSpPr txBox="1"/>
          <p:nvPr/>
        </p:nvSpPr>
        <p:spPr>
          <a:xfrm>
            <a:off x="929913" y="2922858"/>
            <a:ext cx="2056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0.0105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-0.1009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0.7278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143336-6236-264F-BA8B-6C4E4185A148}"/>
              </a:ext>
            </a:extLst>
          </p:cNvPr>
          <p:cNvSpPr txBox="1"/>
          <p:nvPr/>
        </p:nvSpPr>
        <p:spPr>
          <a:xfrm>
            <a:off x="3725519" y="2922859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0.0033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-0.0682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0.6881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04E8FE3-777F-0442-B107-40543CDCD604}"/>
              </a:ext>
            </a:extLst>
          </p:cNvPr>
          <p:cNvSpPr txBox="1"/>
          <p:nvPr/>
        </p:nvSpPr>
        <p:spPr>
          <a:xfrm>
            <a:off x="6457125" y="2922857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0.0141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-0.2840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1.0917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EACE2A-5473-6A40-8143-5135EACFE926}"/>
              </a:ext>
            </a:extLst>
          </p:cNvPr>
          <p:cNvSpPr txBox="1"/>
          <p:nvPr/>
        </p:nvSpPr>
        <p:spPr>
          <a:xfrm>
            <a:off x="9236371" y="2919224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0.0040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-0.0975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0.9822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35797ED-F10B-BF4D-ACF2-CEB5E02CE775}"/>
              </a:ext>
            </a:extLst>
          </p:cNvPr>
          <p:cNvSpPr txBox="1"/>
          <p:nvPr/>
        </p:nvSpPr>
        <p:spPr>
          <a:xfrm>
            <a:off x="961170" y="5596410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0.0189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-0.2201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1.0167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23D448C-EBD3-314C-852D-83550B52300B}"/>
              </a:ext>
            </a:extLst>
          </p:cNvPr>
          <p:cNvSpPr txBox="1"/>
          <p:nvPr/>
        </p:nvSpPr>
        <p:spPr>
          <a:xfrm>
            <a:off x="3677889" y="5586663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0.0037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-0.0851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0.6881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4491D1-663D-4046-93C2-55CF59A8ECCD}"/>
              </a:ext>
            </a:extLst>
          </p:cNvPr>
          <p:cNvSpPr txBox="1"/>
          <p:nvPr/>
        </p:nvSpPr>
        <p:spPr>
          <a:xfrm>
            <a:off x="6457126" y="5586662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0.0078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-0.0782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0.5972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F87D5E1-9236-D544-96F2-B427DC978435}"/>
              </a:ext>
            </a:extLst>
          </p:cNvPr>
          <p:cNvSpPr txBox="1"/>
          <p:nvPr/>
        </p:nvSpPr>
        <p:spPr>
          <a:xfrm>
            <a:off x="9333036" y="5586661"/>
            <a:ext cx="199445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0.0040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-0.0790</a:t>
            </a:r>
            <a:r>
              <a:rPr lang="ko-KR" altLang="en-US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</a:t>
            </a:r>
            <a:r>
              <a:rPr lang="en-US" altLang="ko-KR" sz="14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0.6152</a:t>
            </a:r>
            <a:endParaRPr lang="en-KR" sz="14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2024619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B41DFF5-4A72-0F42-93B4-C2737921808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결과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398183-D57E-C949-AE79-4C5B892D84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31" y="1018800"/>
            <a:ext cx="6032893" cy="48204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4EBEFCF-74B7-BB4A-B010-5433FFE3932C}"/>
              </a:ext>
            </a:extLst>
          </p:cNvPr>
          <p:cNvSpPr/>
          <p:nvPr/>
        </p:nvSpPr>
        <p:spPr>
          <a:xfrm>
            <a:off x="4924088" y="1093076"/>
            <a:ext cx="126124" cy="178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KR" sz="1500" dirty="0">
                <a:solidFill>
                  <a:schemeClr val="tx1"/>
                </a:solidFill>
              </a:rPr>
              <a:t>n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97B020EA-E4A2-8145-A2CA-ACB7AEFABF91}"/>
              </a:ext>
            </a:extLst>
          </p:cNvPr>
          <p:cNvSpPr/>
          <p:nvPr/>
        </p:nvSpPr>
        <p:spPr>
          <a:xfrm>
            <a:off x="8571178" y="2736020"/>
            <a:ext cx="557043" cy="557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EFA2858-AC2F-F145-BC4F-2C9D7DEAAB61}"/>
              </a:ext>
            </a:extLst>
          </p:cNvPr>
          <p:cNvSpPr txBox="1"/>
          <p:nvPr/>
        </p:nvSpPr>
        <p:spPr>
          <a:xfrm>
            <a:off x="9321296" y="2829875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KR" dirty="0"/>
              <a:t>10</a:t>
            </a:r>
            <a:r>
              <a:rPr lang="ko-KR" altLang="en-US" dirty="0"/>
              <a:t>개</a:t>
            </a:r>
            <a:endParaRPr lang="en-KR" dirty="0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B637D15-9320-EC47-8F44-E15E86365348}"/>
              </a:ext>
            </a:extLst>
          </p:cNvPr>
          <p:cNvSpPr/>
          <p:nvPr/>
        </p:nvSpPr>
        <p:spPr>
          <a:xfrm>
            <a:off x="8571178" y="3564895"/>
            <a:ext cx="557043" cy="55704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61D8DA90-2DB5-1E43-BBBD-97F8BD30FD22}"/>
              </a:ext>
            </a:extLst>
          </p:cNvPr>
          <p:cNvSpPr txBox="1"/>
          <p:nvPr/>
        </p:nvSpPr>
        <p:spPr>
          <a:xfrm>
            <a:off x="9321296" y="3658750"/>
            <a:ext cx="6687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2</a:t>
            </a:r>
            <a:r>
              <a:rPr lang="en-KR" dirty="0"/>
              <a:t>0</a:t>
            </a:r>
            <a:r>
              <a:rPr lang="ko-KR" altLang="en-US" dirty="0"/>
              <a:t>개</a:t>
            </a:r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40489389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>
            <a:cxnSpLocks/>
          </p:cNvCxnSpPr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B41DFF5-4A72-0F42-93B4-C2737921808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결과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288A96-8291-2E40-9865-878CC361F9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30" y="1018800"/>
            <a:ext cx="6032893" cy="4820400"/>
          </a:xfrm>
          <a:prstGeom prst="rect">
            <a:avLst/>
          </a:prstGeom>
        </p:spPr>
      </p:pic>
      <p:sp>
        <p:nvSpPr>
          <p:cNvPr id="10" name="Oval 9">
            <a:extLst>
              <a:ext uri="{FF2B5EF4-FFF2-40B4-BE49-F238E27FC236}">
                <a16:creationId xmlns:a16="http://schemas.microsoft.com/office/drawing/2014/main" id="{EA0ABF5E-719C-EC48-AA6A-5E381DB00AD2}"/>
              </a:ext>
            </a:extLst>
          </p:cNvPr>
          <p:cNvSpPr/>
          <p:nvPr/>
        </p:nvSpPr>
        <p:spPr>
          <a:xfrm>
            <a:off x="8571178" y="2736020"/>
            <a:ext cx="557043" cy="557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08710D1-3249-664C-81A8-122EF7AA7594}"/>
              </a:ext>
            </a:extLst>
          </p:cNvPr>
          <p:cNvSpPr txBox="1"/>
          <p:nvPr/>
        </p:nvSpPr>
        <p:spPr>
          <a:xfrm>
            <a:off x="9321296" y="2829875"/>
            <a:ext cx="11897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짧은 단어</a:t>
            </a:r>
            <a:endParaRPr lang="en-KR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ABC1D539-144E-764D-A0BF-018439BE2692}"/>
              </a:ext>
            </a:extLst>
          </p:cNvPr>
          <p:cNvSpPr/>
          <p:nvPr/>
        </p:nvSpPr>
        <p:spPr>
          <a:xfrm>
            <a:off x="8571178" y="3564895"/>
            <a:ext cx="557043" cy="55704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ECAFDBD-9AC8-5548-83D0-0F33D23595CE}"/>
              </a:ext>
            </a:extLst>
          </p:cNvPr>
          <p:cNvSpPr txBox="1"/>
          <p:nvPr/>
        </p:nvSpPr>
        <p:spPr>
          <a:xfrm>
            <a:off x="9321296" y="3658750"/>
            <a:ext cx="9589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긴 단어</a:t>
            </a:r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27374491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3B41DFF5-4A72-0F42-93B4-C2737921808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연구 결과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6182D1-23E2-EE4C-871F-279485D176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1929" y="1018800"/>
            <a:ext cx="6032893" cy="4820400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06484912-63CF-DA4E-A4E9-725085195865}"/>
              </a:ext>
            </a:extLst>
          </p:cNvPr>
          <p:cNvSpPr/>
          <p:nvPr/>
        </p:nvSpPr>
        <p:spPr>
          <a:xfrm>
            <a:off x="8571178" y="2736020"/>
            <a:ext cx="557043" cy="55704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C44E7DC-1E13-A047-9E76-BEFC4204E6AC}"/>
              </a:ext>
            </a:extLst>
          </p:cNvPr>
          <p:cNvSpPr txBox="1"/>
          <p:nvPr/>
        </p:nvSpPr>
        <p:spPr>
          <a:xfrm>
            <a:off x="9321296" y="2829875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2</a:t>
            </a:r>
            <a:r>
              <a:rPr lang="ko-KR" altLang="en-US" dirty="0"/>
              <a:t>초 </a:t>
            </a:r>
            <a:r>
              <a:rPr lang="en-US" altLang="ko-KR" dirty="0"/>
              <a:t>+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초</a:t>
            </a:r>
            <a:r>
              <a:rPr lang="en-US" altLang="ko-KR" dirty="0"/>
              <a:t>(</a:t>
            </a:r>
            <a:r>
              <a:rPr lang="ko-KR" altLang="en-US" dirty="0"/>
              <a:t>공백</a:t>
            </a:r>
            <a:r>
              <a:rPr lang="en-US" altLang="ko-KR" dirty="0"/>
              <a:t>)</a:t>
            </a:r>
            <a:endParaRPr lang="en-KR" dirty="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7F23A0-6D47-A143-B410-B027C73DD7DD}"/>
              </a:ext>
            </a:extLst>
          </p:cNvPr>
          <p:cNvSpPr/>
          <p:nvPr/>
        </p:nvSpPr>
        <p:spPr>
          <a:xfrm>
            <a:off x="8571178" y="3564895"/>
            <a:ext cx="557043" cy="557043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1D1E5008-9D23-0348-B488-5F1C92B7E95E}"/>
              </a:ext>
            </a:extLst>
          </p:cNvPr>
          <p:cNvSpPr txBox="1"/>
          <p:nvPr/>
        </p:nvSpPr>
        <p:spPr>
          <a:xfrm>
            <a:off x="9321296" y="3658750"/>
            <a:ext cx="18277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3</a:t>
            </a:r>
            <a:r>
              <a:rPr lang="ko-KR" altLang="en-US" dirty="0"/>
              <a:t>초 </a:t>
            </a:r>
            <a:r>
              <a:rPr lang="en-US" altLang="ko-KR" dirty="0"/>
              <a:t>+</a:t>
            </a:r>
            <a:r>
              <a:rPr lang="ko-KR" altLang="en-US" dirty="0"/>
              <a:t> </a:t>
            </a:r>
            <a:r>
              <a:rPr lang="en-US" altLang="ko-KR" dirty="0"/>
              <a:t>1</a:t>
            </a:r>
            <a:r>
              <a:rPr lang="ko-KR" altLang="en-US" dirty="0"/>
              <a:t>초</a:t>
            </a:r>
            <a:r>
              <a:rPr lang="en-US" altLang="ko-KR" dirty="0"/>
              <a:t>(</a:t>
            </a:r>
            <a:r>
              <a:rPr lang="ko-KR" altLang="en-US" dirty="0"/>
              <a:t>공백</a:t>
            </a:r>
            <a:r>
              <a:rPr lang="en-US" altLang="ko-KR" dirty="0"/>
              <a:t>)</a:t>
            </a:r>
            <a:endParaRPr lang="en-KR" dirty="0"/>
          </a:p>
        </p:txBody>
      </p:sp>
    </p:spTree>
    <p:extLst>
      <p:ext uri="{BB962C8B-B14F-4D97-AF65-F5344CB8AC3E}">
        <p14:creationId xmlns:p14="http://schemas.microsoft.com/office/powerpoint/2010/main" val="1815227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4330920" y="2613371"/>
            <a:ext cx="353424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0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10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094842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개선 방법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Chunking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Visualization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Goal setting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7BC3F61-A8CD-C846-8A9E-371A7DFE0999}"/>
              </a:ext>
            </a:extLst>
          </p:cNvPr>
          <p:cNvSpPr txBox="1"/>
          <p:nvPr/>
        </p:nvSpPr>
        <p:spPr>
          <a:xfrm>
            <a:off x="627496" y="122992"/>
            <a:ext cx="2346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89AF3C7B-E10D-914B-AF3F-ED8CE49866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617960"/>
              </p:ext>
            </p:extLst>
          </p:nvPr>
        </p:nvGraphicFramePr>
        <p:xfrm>
          <a:off x="6431205" y="1982880"/>
          <a:ext cx="4820400" cy="28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403582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7000" b="1" dirty="0">
                <a:solidFill>
                  <a:srgbClr val="2C3333"/>
                </a:solidFill>
                <a:latin typeface="Candara" panose="020E0502030303020204" pitchFamily="34" charset="0"/>
                <a:ea typeface="BM JUA OTF" panose="02020603020101020101" pitchFamily="18" charset="-127"/>
                <a:cs typeface="Calibri" panose="020F0502020204030204" pitchFamily="34" charset="0"/>
              </a:rPr>
              <a:t>Contents</a:t>
            </a:r>
            <a:endParaRPr lang="ko-KR" altLang="en-US" sz="7000" b="1" dirty="0">
              <a:solidFill>
                <a:srgbClr val="2C3333"/>
              </a:solidFill>
              <a:latin typeface="Candara" panose="020E0502030303020204" pitchFamily="34" charset="0"/>
              <a:ea typeface="BM JUA OTF" panose="02020603020101020101" pitchFamily="18" charset="-127"/>
              <a:cs typeface="Calibri" panose="020F050202020403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5" y="1997925"/>
            <a:ext cx="4390845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동기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연구 설계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연구 결과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Q&amp;A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2" descr="Hand writing with pen chalk white icon on black Vector Image">
            <a:extLst>
              <a:ext uri="{FF2B5EF4-FFF2-40B4-BE49-F238E27FC236}">
                <a16:creationId xmlns:a16="http://schemas.microsoft.com/office/drawing/2014/main" id="{80B019CE-1B2A-BF4B-9430-9329327B1FD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407"/>
          <a:stretch/>
        </p:blipFill>
        <p:spPr bwMode="auto">
          <a:xfrm>
            <a:off x="6431205" y="1018758"/>
            <a:ext cx="4820400" cy="4820400"/>
          </a:xfrm>
          <a:prstGeom prst="snipRoundRect">
            <a:avLst>
              <a:gd name="adj1" fmla="val 0"/>
              <a:gd name="adj2" fmla="val 16667"/>
            </a:avLst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77791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개선 방법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Chunking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Visualization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Goal setting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7BC3F61-A8CD-C846-8A9E-371A7DFE0999}"/>
              </a:ext>
            </a:extLst>
          </p:cNvPr>
          <p:cNvSpPr txBox="1"/>
          <p:nvPr/>
        </p:nvSpPr>
        <p:spPr>
          <a:xfrm>
            <a:off x="627496" y="122992"/>
            <a:ext cx="2346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graphicFrame>
        <p:nvGraphicFramePr>
          <p:cNvPr id="15" name="Chart 14">
            <a:extLst>
              <a:ext uri="{FF2B5EF4-FFF2-40B4-BE49-F238E27FC236}">
                <a16:creationId xmlns:a16="http://schemas.microsoft.com/office/drawing/2014/main" id="{DC31C14E-1C79-8747-A569-27F7B649E23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3338346"/>
              </p:ext>
            </p:extLst>
          </p:nvPr>
        </p:nvGraphicFramePr>
        <p:xfrm>
          <a:off x="6431205" y="1982838"/>
          <a:ext cx="4820400" cy="28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532463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테스트 시연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규칙 입력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7BC3F61-A8CD-C846-8A9E-371A7DFE0999}"/>
              </a:ext>
            </a:extLst>
          </p:cNvPr>
          <p:cNvSpPr txBox="1"/>
          <p:nvPr/>
        </p:nvSpPr>
        <p:spPr>
          <a:xfrm>
            <a:off x="627496" y="122992"/>
            <a:ext cx="2346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pic>
        <p:nvPicPr>
          <p:cNvPr id="9" name="Screen Recording 2024-01-11 at 4.22.55 PM" descr="Screen Recording 2024-01-11 at 4.22.55 PM">
            <a:hlinkClick r:id="" action="ppaction://media"/>
            <a:extLst>
              <a:ext uri="{FF2B5EF4-FFF2-40B4-BE49-F238E27FC236}">
                <a16:creationId xmlns:a16="http://schemas.microsoft.com/office/drawing/2014/main" id="{9BECD402-6FE9-B148-AE5D-0E05D37445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31205" y="1928452"/>
            <a:ext cx="4820400" cy="3012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1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7BC3F61-A8CD-C846-8A9E-371A7DFE0999}"/>
              </a:ext>
            </a:extLst>
          </p:cNvPr>
          <p:cNvSpPr txBox="1"/>
          <p:nvPr/>
        </p:nvSpPr>
        <p:spPr>
          <a:xfrm>
            <a:off x="627495" y="122992"/>
            <a:ext cx="2809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pic>
        <p:nvPicPr>
          <p:cNvPr id="9" name="Screen Recording 2024-01-11 at 4.22.55 PM" descr="Screen Recording 2024-01-11 at 4.22.55 PM">
            <a:hlinkClick r:id="" action="ppaction://media"/>
            <a:extLst>
              <a:ext uri="{FF2B5EF4-FFF2-40B4-BE49-F238E27FC236}">
                <a16:creationId xmlns:a16="http://schemas.microsoft.com/office/drawing/2014/main" id="{9BECD402-6FE9-B148-AE5D-0E05D37445D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39680" y="1018800"/>
            <a:ext cx="7712640" cy="48204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952F7AF-4009-984B-9445-D676576E2BD8}"/>
              </a:ext>
            </a:extLst>
          </p:cNvPr>
          <p:cNvSpPr txBox="1"/>
          <p:nvPr/>
        </p:nvSpPr>
        <p:spPr>
          <a:xfrm>
            <a:off x="1502978" y="131937"/>
            <a:ext cx="2809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테스트 시연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D9B2D8A-9362-8644-A2BB-F22F539495DB}"/>
              </a:ext>
            </a:extLst>
          </p:cNvPr>
          <p:cNvSpPr txBox="1"/>
          <p:nvPr/>
        </p:nvSpPr>
        <p:spPr>
          <a:xfrm>
            <a:off x="1371598" y="127805"/>
            <a:ext cx="280938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-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54213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6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시간의 영향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4" y="1997925"/>
            <a:ext cx="515560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기억의 </a:t>
            </a:r>
            <a:r>
              <a:rPr lang="ko-KR" altLang="en-US" sz="30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재고착화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새로운 정보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B7BC3F61-A8CD-C846-8A9E-371A7DFE0999}"/>
              </a:ext>
            </a:extLst>
          </p:cNvPr>
          <p:cNvSpPr txBox="1"/>
          <p:nvPr/>
        </p:nvSpPr>
        <p:spPr>
          <a:xfrm>
            <a:off x="627496" y="122992"/>
            <a:ext cx="23469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Q&amp;A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54C7522-1F6E-F14A-9704-57CC2D0B8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1503203"/>
            <a:ext cx="4820400" cy="3851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19929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231F31E4-7242-DD4F-AD91-7CE21C77F8FB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rgbClr val="304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2CACBB7A-196C-554F-B959-09B6D0C3823B}"/>
              </a:ext>
            </a:extLst>
          </p:cNvPr>
          <p:cNvGrpSpPr/>
          <p:nvPr/>
        </p:nvGrpSpPr>
        <p:grpSpPr>
          <a:xfrm>
            <a:off x="614405" y="1858906"/>
            <a:ext cx="4868279" cy="3129774"/>
            <a:chOff x="815127" y="884001"/>
            <a:chExt cx="4868279" cy="3129774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85D53645-2FF2-07A7-AF3C-D9BDC20A1F93}"/>
                </a:ext>
              </a:extLst>
            </p:cNvPr>
            <p:cNvSpPr txBox="1"/>
            <p:nvPr/>
          </p:nvSpPr>
          <p:spPr>
            <a:xfrm>
              <a:off x="815127" y="884001"/>
              <a:ext cx="355615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6000" dirty="0">
                  <a:solidFill>
                    <a:srgbClr val="3C486B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The END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39A48E6-654E-8246-9A3E-067B2299561C}"/>
                </a:ext>
              </a:extLst>
            </p:cNvPr>
            <p:cNvSpPr txBox="1"/>
            <p:nvPr/>
          </p:nvSpPr>
          <p:spPr>
            <a:xfrm>
              <a:off x="815129" y="1767006"/>
              <a:ext cx="4868277" cy="224676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altLang="ko-KR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Thanks for</a:t>
              </a:r>
            </a:p>
            <a:p>
              <a:r>
                <a:rPr lang="en-US" altLang="ko-KR" sz="7000" b="1" dirty="0">
                  <a:solidFill>
                    <a:srgbClr val="222831"/>
                  </a:solidFill>
                  <a:latin typeface="Candara" panose="020E0502030303020204" pitchFamily="34" charset="0"/>
                  <a:ea typeface="Tahoma" panose="020B0604030504040204" pitchFamily="34" charset="0"/>
                  <a:cs typeface="Tahoma" panose="020B0604030504040204" pitchFamily="34" charset="0"/>
                </a:rPr>
                <a:t>listening</a:t>
              </a:r>
            </a:p>
          </p:txBody>
        </p:sp>
      </p:grp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23E71B51-E448-4F45-B718-B19C7E1B1FCF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09A469C-E7A8-7E47-889E-586312EEBE1C}"/>
              </a:ext>
            </a:extLst>
          </p:cNvPr>
          <p:cNvCxnSpPr/>
          <p:nvPr/>
        </p:nvCxnSpPr>
        <p:spPr>
          <a:xfrm>
            <a:off x="6098400" y="6245957"/>
            <a:ext cx="5400000" cy="0"/>
          </a:xfrm>
          <a:prstGeom prst="line">
            <a:avLst/>
          </a:prstGeom>
          <a:ln w="63500">
            <a:solidFill>
              <a:srgbClr val="DDDDD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967C64F4-5A15-F146-B346-DF0FF96589EE}"/>
              </a:ext>
            </a:extLst>
          </p:cNvPr>
          <p:cNvSpPr>
            <a:spLocks noChangeAspect="1"/>
          </p:cNvSpPr>
          <p:nvPr/>
        </p:nvSpPr>
        <p:spPr>
          <a:xfrm>
            <a:off x="11368800" y="6156000"/>
            <a:ext cx="180000" cy="180000"/>
          </a:xfrm>
          <a:prstGeom prst="ellipse">
            <a:avLst/>
          </a:prstGeom>
          <a:solidFill>
            <a:srgbClr val="F054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B4BE586-A7DB-2944-9607-9D06A1A4B96A}"/>
              </a:ext>
            </a:extLst>
          </p:cNvPr>
          <p:cNvSpPr txBox="1"/>
          <p:nvPr/>
        </p:nvSpPr>
        <p:spPr>
          <a:xfrm>
            <a:off x="9144073" y="5793755"/>
            <a:ext cx="2222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E7F6F2"/>
                </a:solidFill>
                <a:latin typeface="Candara" panose="020E050203030302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All designed by LSJ</a:t>
            </a:r>
          </a:p>
        </p:txBody>
      </p:sp>
    </p:spTree>
    <p:extLst>
      <p:ext uri="{BB962C8B-B14F-4D97-AF65-F5344CB8AC3E}">
        <p14:creationId xmlns:p14="http://schemas.microsoft.com/office/powerpoint/2010/main" val="19400428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>
            <a:extLst>
              <a:ext uri="{FF2B5EF4-FFF2-40B4-BE49-F238E27FC236}">
                <a16:creationId xmlns:a16="http://schemas.microsoft.com/office/drawing/2014/main" id="{D3131999-055D-A343-B114-D17E98F84B75}"/>
              </a:ext>
            </a:extLst>
          </p:cNvPr>
          <p:cNvSpPr txBox="1"/>
          <p:nvPr/>
        </p:nvSpPr>
        <p:spPr>
          <a:xfrm>
            <a:off x="1447948" y="1749017"/>
            <a:ext cx="9296103" cy="14999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[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</a:t>
            </a:r>
            <a:r>
              <a:rPr lang="ko-KR" altLang="en-US" sz="5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</a:t>
            </a:r>
            <a:r>
              <a:rPr lang="ko-KR" altLang="en-US" sz="6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   </a:t>
            </a:r>
            <a:r>
              <a:rPr lang="ko-KR" altLang="en-US" sz="5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   </a:t>
            </a:r>
            <a:r>
              <a:rPr lang="ko-KR" altLang="en-US" sz="5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endParaRPr lang="ko-KR" altLang="en-US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4D106B86-31DA-E749-A034-C2D79ADA7502}"/>
              </a:ext>
            </a:extLst>
          </p:cNvPr>
          <p:cNvSpPr txBox="1"/>
          <p:nvPr/>
        </p:nvSpPr>
        <p:spPr>
          <a:xfrm>
            <a:off x="2107614" y="3579390"/>
            <a:ext cx="8357186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ko-KR" altLang="en-US" sz="7000" b="1" dirty="0" err="1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ㅤ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   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5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  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,</a:t>
            </a:r>
            <a:r>
              <a:rPr lang="ko-KR" altLang="en-US" sz="5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     </a:t>
            </a:r>
            <a:r>
              <a:rPr lang="en-US" altLang="ko-KR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]</a:t>
            </a:r>
            <a:endParaRPr lang="en-KR" sz="7000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F1F49230-32FF-4048-A519-76AC461D21AD}"/>
              </a:ext>
            </a:extLst>
          </p:cNvPr>
          <p:cNvSpPr txBox="1"/>
          <p:nvPr/>
        </p:nvSpPr>
        <p:spPr>
          <a:xfrm>
            <a:off x="1768415" y="2079428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사과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B65FC86-43C2-D844-869F-0BDC53853972}"/>
              </a:ext>
            </a:extLst>
          </p:cNvPr>
          <p:cNvSpPr txBox="1"/>
          <p:nvPr/>
        </p:nvSpPr>
        <p:spPr>
          <a:xfrm>
            <a:off x="4090554" y="2079427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빵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37E8A0A-2A95-0843-BEB6-FCBC0174015D}"/>
              </a:ext>
            </a:extLst>
          </p:cNvPr>
          <p:cNvSpPr txBox="1"/>
          <p:nvPr/>
        </p:nvSpPr>
        <p:spPr>
          <a:xfrm>
            <a:off x="5519553" y="2079426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우유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29A0208-F8E1-F746-8650-420DF45C6F25}"/>
              </a:ext>
            </a:extLst>
          </p:cNvPr>
          <p:cNvSpPr txBox="1"/>
          <p:nvPr/>
        </p:nvSpPr>
        <p:spPr>
          <a:xfrm>
            <a:off x="7855112" y="2079425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고추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E411A67-6D70-CA49-8B72-5F1EA458E176}"/>
              </a:ext>
            </a:extLst>
          </p:cNvPr>
          <p:cNvSpPr txBox="1"/>
          <p:nvPr/>
        </p:nvSpPr>
        <p:spPr>
          <a:xfrm>
            <a:off x="8183967" y="3576441"/>
            <a:ext cx="20685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피자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1D7CD43-99A6-6E4F-A0F8-051D748212B3}"/>
              </a:ext>
            </a:extLst>
          </p:cNvPr>
          <p:cNvSpPr txBox="1"/>
          <p:nvPr/>
        </p:nvSpPr>
        <p:spPr>
          <a:xfrm>
            <a:off x="5867691" y="3576440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고기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2C55EDED-353F-A044-93D3-2F80E45AD215}"/>
              </a:ext>
            </a:extLst>
          </p:cNvPr>
          <p:cNvSpPr txBox="1"/>
          <p:nvPr/>
        </p:nvSpPr>
        <p:spPr>
          <a:xfrm>
            <a:off x="3539911" y="3580690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치즈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3E7F08C-AA1F-C744-BC05-7C97248DB08B}"/>
              </a:ext>
            </a:extLst>
          </p:cNvPr>
          <p:cNvSpPr txBox="1"/>
          <p:nvPr/>
        </p:nvSpPr>
        <p:spPr>
          <a:xfrm>
            <a:off x="2107614" y="3576439"/>
            <a:ext cx="225578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파</a:t>
            </a:r>
            <a:endParaRPr lang="en-KR" sz="70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652326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4" y="738003"/>
            <a:ext cx="6400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서열 위치 효과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A87B48F-CF28-4E47-BA94-43F82D6837D9}"/>
              </a:ext>
            </a:extLst>
          </p:cNvPr>
          <p:cNvSpPr txBox="1"/>
          <p:nvPr/>
        </p:nvSpPr>
        <p:spPr>
          <a:xfrm>
            <a:off x="1092795" y="2150325"/>
            <a:ext cx="43908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첫 부분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 err="1">
                <a:latin typeface="Malgun Gothic" panose="020B0503020000020004" pitchFamily="34" charset="-127"/>
                <a:ea typeface="Malgun Gothic" panose="020B0503020000020004" pitchFamily="34" charset="-127"/>
              </a:rPr>
              <a:t>뒷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부분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763B0BA2-9771-4646-B9B0-FFA82FB01F7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81949034"/>
              </p:ext>
            </p:extLst>
          </p:nvPr>
        </p:nvGraphicFramePr>
        <p:xfrm>
          <a:off x="6431205" y="1982880"/>
          <a:ext cx="4820400" cy="28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8635FC44-C577-A140-996C-08745A1BA74C}"/>
              </a:ext>
            </a:extLst>
          </p:cNvPr>
          <p:cNvSpPr txBox="1"/>
          <p:nvPr/>
        </p:nvSpPr>
        <p:spPr>
          <a:xfrm>
            <a:off x="6973339" y="4587278"/>
            <a:ext cx="5298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사과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9077B6-7ABE-0744-836F-49048FD9D275}"/>
              </a:ext>
            </a:extLst>
          </p:cNvPr>
          <p:cNvSpPr txBox="1"/>
          <p:nvPr/>
        </p:nvSpPr>
        <p:spPr>
          <a:xfrm>
            <a:off x="7553143" y="4583678"/>
            <a:ext cx="2954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빵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5406C55-5E82-7642-99C8-46390AB83F60}"/>
              </a:ext>
            </a:extLst>
          </p:cNvPr>
          <p:cNvSpPr txBox="1"/>
          <p:nvPr/>
        </p:nvSpPr>
        <p:spPr>
          <a:xfrm>
            <a:off x="801950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우유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B9DFDF0-530D-6D44-8AA7-8A797F8B3897}"/>
              </a:ext>
            </a:extLst>
          </p:cNvPr>
          <p:cNvSpPr txBox="1"/>
          <p:nvPr/>
        </p:nvSpPr>
        <p:spPr>
          <a:xfrm>
            <a:off x="854784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고추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5F78B62-F937-A54C-96CD-0EE286D187D8}"/>
              </a:ext>
            </a:extLst>
          </p:cNvPr>
          <p:cNvSpPr txBox="1"/>
          <p:nvPr/>
        </p:nvSpPr>
        <p:spPr>
          <a:xfrm>
            <a:off x="9126533" y="4583678"/>
            <a:ext cx="2717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파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174BBA9-5B88-1145-BCA3-B234D4CB1283}"/>
              </a:ext>
            </a:extLst>
          </p:cNvPr>
          <p:cNvSpPr txBox="1"/>
          <p:nvPr/>
        </p:nvSpPr>
        <p:spPr>
          <a:xfrm>
            <a:off x="9594169" y="4583678"/>
            <a:ext cx="448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치즈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B67E81E-F38D-984F-9CF8-D7ED501619F6}"/>
              </a:ext>
            </a:extLst>
          </p:cNvPr>
          <p:cNvSpPr txBox="1"/>
          <p:nvPr/>
        </p:nvSpPr>
        <p:spPr>
          <a:xfrm>
            <a:off x="10120426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고기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380FD2E-1784-184A-82E4-AADC5775190F}"/>
              </a:ext>
            </a:extLst>
          </p:cNvPr>
          <p:cNvSpPr txBox="1"/>
          <p:nvPr/>
        </p:nvSpPr>
        <p:spPr>
          <a:xfrm>
            <a:off x="10644295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피자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097046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첫 부분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5" y="1997925"/>
            <a:ext cx="4390845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초두 효과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주의력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반복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BF66BBD-0C5B-CE4C-AF35-1A7D44BAD85B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서열 위치 효과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F122DB67-EF68-7544-9D71-958C3C1E3F2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62126466"/>
              </p:ext>
            </p:extLst>
          </p:nvPr>
        </p:nvGraphicFramePr>
        <p:xfrm>
          <a:off x="6431205" y="1982880"/>
          <a:ext cx="4820400" cy="28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45C7B688-3E29-4842-8BF9-93844F7264D9}"/>
              </a:ext>
            </a:extLst>
          </p:cNvPr>
          <p:cNvSpPr txBox="1"/>
          <p:nvPr/>
        </p:nvSpPr>
        <p:spPr>
          <a:xfrm>
            <a:off x="6973339" y="4587278"/>
            <a:ext cx="5298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사과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0FD3F36-2DB0-E84C-960D-2C55EEEA8FDB}"/>
              </a:ext>
            </a:extLst>
          </p:cNvPr>
          <p:cNvSpPr txBox="1"/>
          <p:nvPr/>
        </p:nvSpPr>
        <p:spPr>
          <a:xfrm>
            <a:off x="7553143" y="4583678"/>
            <a:ext cx="2954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빵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5B7F5EB-9B01-9B48-81B2-055D26A2A13B}"/>
              </a:ext>
            </a:extLst>
          </p:cNvPr>
          <p:cNvSpPr txBox="1"/>
          <p:nvPr/>
        </p:nvSpPr>
        <p:spPr>
          <a:xfrm>
            <a:off x="801950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우유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5421E94-0169-1343-AD1F-845776FC3F4B}"/>
              </a:ext>
            </a:extLst>
          </p:cNvPr>
          <p:cNvSpPr txBox="1"/>
          <p:nvPr/>
        </p:nvSpPr>
        <p:spPr>
          <a:xfrm>
            <a:off x="854784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고추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252EC473-6DA9-7D44-9789-22128175C211}"/>
              </a:ext>
            </a:extLst>
          </p:cNvPr>
          <p:cNvSpPr txBox="1"/>
          <p:nvPr/>
        </p:nvSpPr>
        <p:spPr>
          <a:xfrm>
            <a:off x="9126533" y="4583678"/>
            <a:ext cx="2717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파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33F8B1C-A76B-1E49-BBAC-91255F2664FD}"/>
              </a:ext>
            </a:extLst>
          </p:cNvPr>
          <p:cNvSpPr txBox="1"/>
          <p:nvPr/>
        </p:nvSpPr>
        <p:spPr>
          <a:xfrm>
            <a:off x="9594169" y="4583678"/>
            <a:ext cx="448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치즈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4479665-AE53-574D-AAFA-83995C155C60}"/>
              </a:ext>
            </a:extLst>
          </p:cNvPr>
          <p:cNvSpPr txBox="1"/>
          <p:nvPr/>
        </p:nvSpPr>
        <p:spPr>
          <a:xfrm>
            <a:off x="10120426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고기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466AAB-07D5-3043-9134-386CCD223965}"/>
              </a:ext>
            </a:extLst>
          </p:cNvPr>
          <p:cNvSpPr txBox="1"/>
          <p:nvPr/>
        </p:nvSpPr>
        <p:spPr>
          <a:xfrm>
            <a:off x="10644295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피자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7523E91C-6FAD-7745-A391-76488EB0E7AB}"/>
              </a:ext>
            </a:extLst>
          </p:cNvPr>
          <p:cNvSpPr/>
          <p:nvPr/>
        </p:nvSpPr>
        <p:spPr>
          <a:xfrm>
            <a:off x="6797738" y="2405102"/>
            <a:ext cx="1283234" cy="2470018"/>
          </a:xfrm>
          <a:prstGeom prst="roundRect">
            <a:avLst/>
          </a:prstGeom>
          <a:noFill/>
          <a:ln w="63500">
            <a:solidFill>
              <a:srgbClr val="FF69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37563959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5" y="738003"/>
            <a:ext cx="557522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 err="1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뒷</a:t>
            </a:r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 부분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2D02FD3-9786-344C-77EC-439F872062B5}"/>
              </a:ext>
            </a:extLst>
          </p:cNvPr>
          <p:cNvSpPr txBox="1"/>
          <p:nvPr/>
        </p:nvSpPr>
        <p:spPr>
          <a:xfrm>
            <a:off x="940395" y="1997925"/>
            <a:ext cx="439084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최신 효과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단기 기억력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EBF66BBD-0C5B-CE4C-AF35-1A7D44BAD85B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서열 위치 효과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F0739547-C0A8-5B4F-A309-181F1B60CA0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16977275"/>
              </p:ext>
            </p:extLst>
          </p:nvPr>
        </p:nvGraphicFramePr>
        <p:xfrm>
          <a:off x="6431205" y="1982880"/>
          <a:ext cx="4820400" cy="2892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1F3D45E6-CF09-994B-977C-0DA11D629198}"/>
              </a:ext>
            </a:extLst>
          </p:cNvPr>
          <p:cNvSpPr txBox="1"/>
          <p:nvPr/>
        </p:nvSpPr>
        <p:spPr>
          <a:xfrm>
            <a:off x="6973339" y="4587278"/>
            <a:ext cx="52980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사과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20E4E47-137E-9A4C-A6A9-71D5400F2A51}"/>
              </a:ext>
            </a:extLst>
          </p:cNvPr>
          <p:cNvSpPr txBox="1"/>
          <p:nvPr/>
        </p:nvSpPr>
        <p:spPr>
          <a:xfrm>
            <a:off x="7553143" y="4583678"/>
            <a:ext cx="29545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빵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A007AD85-2B0D-8047-AC40-829619BDB8EC}"/>
              </a:ext>
            </a:extLst>
          </p:cNvPr>
          <p:cNvSpPr txBox="1"/>
          <p:nvPr/>
        </p:nvSpPr>
        <p:spPr>
          <a:xfrm>
            <a:off x="801950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우유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9B8755-7564-A14C-ABE4-23A116AA9C92}"/>
              </a:ext>
            </a:extLst>
          </p:cNvPr>
          <p:cNvSpPr txBox="1"/>
          <p:nvPr/>
        </p:nvSpPr>
        <p:spPr>
          <a:xfrm>
            <a:off x="8547840" y="4583678"/>
            <a:ext cx="43120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고추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7A1B7BE-B338-A148-BF6E-60811DAF935E}"/>
              </a:ext>
            </a:extLst>
          </p:cNvPr>
          <p:cNvSpPr txBox="1"/>
          <p:nvPr/>
        </p:nvSpPr>
        <p:spPr>
          <a:xfrm>
            <a:off x="9126533" y="4583678"/>
            <a:ext cx="271737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파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C159838-53F1-6B47-804A-76B376761BB9}"/>
              </a:ext>
            </a:extLst>
          </p:cNvPr>
          <p:cNvSpPr txBox="1"/>
          <p:nvPr/>
        </p:nvSpPr>
        <p:spPr>
          <a:xfrm>
            <a:off x="9594169" y="4583678"/>
            <a:ext cx="448096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치즈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D71BA283-4F84-DC40-9B51-0FB81C72515A}"/>
              </a:ext>
            </a:extLst>
          </p:cNvPr>
          <p:cNvSpPr txBox="1"/>
          <p:nvPr/>
        </p:nvSpPr>
        <p:spPr>
          <a:xfrm>
            <a:off x="10120426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고기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1698913-3767-2E45-BDE2-DA249A6F7C53}"/>
              </a:ext>
            </a:extLst>
          </p:cNvPr>
          <p:cNvSpPr txBox="1"/>
          <p:nvPr/>
        </p:nvSpPr>
        <p:spPr>
          <a:xfrm>
            <a:off x="10644295" y="4583678"/>
            <a:ext cx="4214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9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</a:rPr>
              <a:t>피자</a:t>
            </a:r>
            <a:endParaRPr lang="en-KR" sz="9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77BB60F2-B0F8-9641-969B-358DB28A4CB6}"/>
              </a:ext>
            </a:extLst>
          </p:cNvPr>
          <p:cNvSpPr/>
          <p:nvPr/>
        </p:nvSpPr>
        <p:spPr>
          <a:xfrm>
            <a:off x="9923447" y="2390587"/>
            <a:ext cx="1283234" cy="2470018"/>
          </a:xfrm>
          <a:prstGeom prst="roundRect">
            <a:avLst/>
          </a:prstGeom>
          <a:noFill/>
          <a:ln w="63500">
            <a:solidFill>
              <a:srgbClr val="FF696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KR"/>
          </a:p>
        </p:txBody>
      </p:sp>
    </p:spTree>
    <p:extLst>
      <p:ext uri="{BB962C8B-B14F-4D97-AF65-F5344CB8AC3E}">
        <p14:creationId xmlns:p14="http://schemas.microsoft.com/office/powerpoint/2010/main" val="17579764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4" y="738003"/>
            <a:ext cx="6400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기존 연구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9099C44D-118F-794F-90F7-DB620FF09A6E}"/>
              </a:ext>
            </a:extLst>
          </p:cNvPr>
          <p:cNvSpPr txBox="1"/>
          <p:nvPr/>
        </p:nvSpPr>
        <p:spPr>
          <a:xfrm>
            <a:off x="940394" y="1778929"/>
            <a:ext cx="45432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dirty="0">
                <a:solidFill>
                  <a:srgbClr val="30475E"/>
                </a:solidFill>
                <a:latin typeface="Candara" panose="020E0502030303020204" pitchFamily="34" charset="0"/>
                <a:ea typeface="BM JUA OTF" panose="02020603020101020101" pitchFamily="18" charset="-127"/>
              </a:rPr>
              <a:t>:</a:t>
            </a:r>
            <a:r>
              <a:rPr lang="ko-KR" altLang="en-US" sz="2000" dirty="0">
                <a:solidFill>
                  <a:srgbClr val="30475E"/>
                </a:solidFill>
                <a:latin typeface="Candara" panose="020E0502030303020204" pitchFamily="34" charset="0"/>
                <a:ea typeface="BM JUA OTF" panose="02020603020101020101" pitchFamily="18" charset="-127"/>
              </a:rPr>
              <a:t> </a:t>
            </a:r>
            <a:r>
              <a:rPr lang="en-US" altLang="ko-KR" sz="2000" dirty="0">
                <a:solidFill>
                  <a:srgbClr val="30475E"/>
                </a:solidFill>
                <a:latin typeface="Candara" panose="020E0502030303020204" pitchFamily="34" charset="0"/>
                <a:ea typeface="BM JUA OTF" panose="02020603020101020101" pitchFamily="18" charset="-127"/>
              </a:rPr>
              <a:t>The serial position effect of free recall (Murdock Jr., Bennet B.)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03AD4F-D0FE-5342-9125-C4C817E0C67D}"/>
              </a:ext>
            </a:extLst>
          </p:cNvPr>
          <p:cNvSpPr txBox="1"/>
          <p:nvPr/>
        </p:nvSpPr>
        <p:spPr>
          <a:xfrm>
            <a:off x="940395" y="2908800"/>
            <a:ext cx="93550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66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그룹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독립 변수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8A88FB6-0813-7D42-AA2F-B31FAF9B8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1176640"/>
            <a:ext cx="4820400" cy="276383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EC54EA-50EB-4A48-952A-8FB2724ADA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4216735"/>
            <a:ext cx="4820400" cy="14499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612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4" y="738003"/>
            <a:ext cx="6400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개선 방안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1EA07A2-72B1-B145-9F3D-F87511EA9C7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기존 연구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F66AAD-61F9-B443-A73E-C0344666103A}"/>
              </a:ext>
            </a:extLst>
          </p:cNvPr>
          <p:cNvSpPr txBox="1"/>
          <p:nvPr/>
        </p:nvSpPr>
        <p:spPr>
          <a:xfrm>
            <a:off x="940395" y="1997925"/>
            <a:ext cx="43908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선형 회귀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53BB317-4B1E-6444-80C0-696128EB6F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205" y="2047085"/>
            <a:ext cx="4820400" cy="27638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264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DDD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5D53645-2FF2-07A7-AF3C-D9BDC20A1F93}"/>
              </a:ext>
            </a:extLst>
          </p:cNvPr>
          <p:cNvSpPr txBox="1"/>
          <p:nvPr/>
        </p:nvSpPr>
        <p:spPr>
          <a:xfrm>
            <a:off x="940394" y="738003"/>
            <a:ext cx="640020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70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선형 회귀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AA273AE1-230A-C845-84B2-73814FD02464}"/>
              </a:ext>
            </a:extLst>
          </p:cNvPr>
          <p:cNvCxnSpPr/>
          <p:nvPr/>
        </p:nvCxnSpPr>
        <p:spPr>
          <a:xfrm>
            <a:off x="698400" y="6245957"/>
            <a:ext cx="10800000" cy="0"/>
          </a:xfrm>
          <a:prstGeom prst="line">
            <a:avLst/>
          </a:prstGeom>
          <a:ln w="63500">
            <a:solidFill>
              <a:srgbClr val="30475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CEA0D71-51FF-F242-8CBE-4B96F0C6B619}"/>
              </a:ext>
            </a:extLst>
          </p:cNvPr>
          <p:cNvCxnSpPr/>
          <p:nvPr/>
        </p:nvCxnSpPr>
        <p:spPr>
          <a:xfrm>
            <a:off x="698400" y="612000"/>
            <a:ext cx="10800000" cy="0"/>
          </a:xfrm>
          <a:prstGeom prst="line">
            <a:avLst/>
          </a:prstGeom>
          <a:ln w="63500">
            <a:solidFill>
              <a:srgbClr val="30475E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21EA07A2-72B1-B145-9F3D-F87511EA9C7C}"/>
              </a:ext>
            </a:extLst>
          </p:cNvPr>
          <p:cNvSpPr txBox="1"/>
          <p:nvPr/>
        </p:nvSpPr>
        <p:spPr>
          <a:xfrm>
            <a:off x="627496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기존 연구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2F66AAD-61F9-B443-A73E-C0344666103A}"/>
              </a:ext>
            </a:extLst>
          </p:cNvPr>
          <p:cNvSpPr txBox="1"/>
          <p:nvPr/>
        </p:nvSpPr>
        <p:spPr>
          <a:xfrm>
            <a:off x="940395" y="1997925"/>
            <a:ext cx="4390845" cy="24314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데이터 → 함수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데이터 ↔ 함수 오차↓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선형 </a:t>
            </a:r>
            <a:r>
              <a:rPr lang="en-US" altLang="ko-KR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/</a:t>
            </a:r>
            <a:r>
              <a:rPr lang="ko-KR" altLang="en-US" sz="3000" dirty="0">
                <a:latin typeface="Malgun Gothic" panose="020B0503020000020004" pitchFamily="34" charset="-127"/>
                <a:ea typeface="Malgun Gothic" panose="020B0503020000020004" pitchFamily="34" charset="-127"/>
              </a:rPr>
              <a:t> 비선형</a:t>
            </a:r>
            <a:endParaRPr lang="en-US" altLang="ko-KR" sz="3000" dirty="0">
              <a:latin typeface="Malgun Gothic" panose="020B0503020000020004" pitchFamily="34" charset="-127"/>
              <a:ea typeface="Malgun Gothic" panose="020B0503020000020004" pitchFamily="34" charset="-127"/>
            </a:endParaRPr>
          </a:p>
        </p:txBody>
      </p:sp>
      <p:pic>
        <p:nvPicPr>
          <p:cNvPr id="8" name="Picture 2" descr="Python] 선형 회귀 이론 및 실습">
            <a:extLst>
              <a:ext uri="{FF2B5EF4-FFF2-40B4-BE49-F238E27FC236}">
                <a16:creationId xmlns:a16="http://schemas.microsoft.com/office/drawing/2014/main" id="{32707C8E-338E-5443-AEC9-3639A3902F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1204" y="1882716"/>
            <a:ext cx="4820400" cy="309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796BA50-5E0F-E14B-9C0B-37D0CA2AE09D}"/>
              </a:ext>
            </a:extLst>
          </p:cNvPr>
          <p:cNvSpPr txBox="1"/>
          <p:nvPr/>
        </p:nvSpPr>
        <p:spPr>
          <a:xfrm>
            <a:off x="2143029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개선 방안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F22005D-3EDF-9A4D-BD73-F635CC722172}"/>
              </a:ext>
            </a:extLst>
          </p:cNvPr>
          <p:cNvSpPr txBox="1"/>
          <p:nvPr/>
        </p:nvSpPr>
        <p:spPr>
          <a:xfrm>
            <a:off x="2007562" y="122992"/>
            <a:ext cx="5575226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500" b="1" dirty="0">
                <a:solidFill>
                  <a:srgbClr val="2C3333"/>
                </a:solidFill>
                <a:latin typeface="Malgun Gothic" panose="020B0503020000020004" pitchFamily="34" charset="-127"/>
                <a:ea typeface="Malgun Gothic" panose="020B0503020000020004" pitchFamily="34" charset="-127"/>
                <a:cs typeface="Calibri" panose="020F0502020204030204" pitchFamily="34" charset="0"/>
              </a:rPr>
              <a:t>-</a:t>
            </a:r>
            <a:endParaRPr lang="ko-KR" altLang="en-US" sz="2500" b="1" dirty="0">
              <a:solidFill>
                <a:srgbClr val="2C3333"/>
              </a:solidFill>
              <a:latin typeface="Malgun Gothic" panose="020B0503020000020004" pitchFamily="34" charset="-127"/>
              <a:ea typeface="Malgun Gothic" panose="020B0503020000020004" pitchFamily="34" charset="-127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78796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15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2004</TotalTime>
  <Words>302</Words>
  <Application>Microsoft Macintosh PowerPoint</Application>
  <PresentationFormat>Widescreen</PresentationFormat>
  <Paragraphs>158</Paragraphs>
  <Slides>24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Malgun Gothic</vt:lpstr>
      <vt:lpstr>Malgun Gothic</vt:lpstr>
      <vt:lpstr>Arial</vt:lpstr>
      <vt:lpstr>Candara</vt:lpstr>
      <vt:lpstr>Office 테마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GIS</dc:creator>
  <cp:lastModifiedBy>Microsoft Office User</cp:lastModifiedBy>
  <cp:revision>61</cp:revision>
  <dcterms:created xsi:type="dcterms:W3CDTF">2023-11-22T07:58:15Z</dcterms:created>
  <dcterms:modified xsi:type="dcterms:W3CDTF">2024-01-12T01:54:07Z</dcterms:modified>
</cp:coreProperties>
</file>